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38"/>
  </p:notesMasterIdLst>
  <p:handoutMasterIdLst>
    <p:handoutMasterId r:id="rId39"/>
  </p:handoutMasterIdLst>
  <p:sldIdLst>
    <p:sldId id="256" r:id="rId4"/>
    <p:sldId id="296" r:id="rId5"/>
    <p:sldId id="297" r:id="rId6"/>
    <p:sldId id="291" r:id="rId7"/>
    <p:sldId id="294" r:id="rId8"/>
    <p:sldId id="292" r:id="rId9"/>
    <p:sldId id="353" r:id="rId10"/>
    <p:sldId id="345" r:id="rId11"/>
    <p:sldId id="319" r:id="rId12"/>
    <p:sldId id="346" r:id="rId13"/>
    <p:sldId id="350" r:id="rId14"/>
    <p:sldId id="351" r:id="rId15"/>
    <p:sldId id="347" r:id="rId16"/>
    <p:sldId id="348" r:id="rId17"/>
    <p:sldId id="349" r:id="rId18"/>
    <p:sldId id="355" r:id="rId19"/>
    <p:sldId id="301" r:id="rId20"/>
    <p:sldId id="288" r:id="rId21"/>
    <p:sldId id="289" r:id="rId22"/>
    <p:sldId id="314" r:id="rId23"/>
    <p:sldId id="358" r:id="rId24"/>
    <p:sldId id="359" r:id="rId25"/>
    <p:sldId id="295" r:id="rId26"/>
    <p:sldId id="337" r:id="rId27"/>
    <p:sldId id="356" r:id="rId28"/>
    <p:sldId id="339" r:id="rId29"/>
    <p:sldId id="340" r:id="rId30"/>
    <p:sldId id="341" r:id="rId31"/>
    <p:sldId id="352" r:id="rId32"/>
    <p:sldId id="342" r:id="rId33"/>
    <p:sldId id="343" r:id="rId34"/>
    <p:sldId id="344" r:id="rId35"/>
    <p:sldId id="338" r:id="rId36"/>
    <p:sldId id="290" r:id="rId37"/>
  </p:sldIdLst>
  <p:sldSz cx="9144000" cy="6858000" type="screen4x3"/>
  <p:notesSz cx="6734175" cy="9866313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  <a:srgbClr val="990099"/>
    <a:srgbClr val="0000FF"/>
    <a:srgbClr val="FFFF99"/>
    <a:srgbClr val="FFFF66"/>
    <a:srgbClr val="9900CC"/>
    <a:srgbClr val="FF0066"/>
    <a:srgbClr val="9933FF"/>
    <a:srgbClr val="FF6699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99" autoAdjust="0"/>
    <p:restoredTop sz="93680" autoAdjust="0"/>
  </p:normalViewPr>
  <p:slideViewPr>
    <p:cSldViewPr>
      <p:cViewPr varScale="1">
        <p:scale>
          <a:sx n="83" d="100"/>
          <a:sy n="83" d="100"/>
        </p:scale>
        <p:origin x="142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09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302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17825" cy="493713"/>
          </a:xfrm>
          <a:prstGeom prst="rect">
            <a:avLst/>
          </a:prstGeom>
        </p:spPr>
        <p:txBody>
          <a:bodyPr vert="horz" lIns="91418" tIns="45707" rIns="91418" bIns="45707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14766" y="0"/>
            <a:ext cx="2917825" cy="493713"/>
          </a:xfrm>
          <a:prstGeom prst="rect">
            <a:avLst/>
          </a:prstGeom>
        </p:spPr>
        <p:txBody>
          <a:bodyPr vert="horz" lIns="91418" tIns="45707" rIns="91418" bIns="45707" rtlCol="0"/>
          <a:lstStyle>
            <a:lvl1pPr algn="r">
              <a:defRPr sz="1200"/>
            </a:lvl1pPr>
          </a:lstStyle>
          <a:p>
            <a:fld id="{912C1C4F-BB10-418F-BA8C-968A8659421A}" type="datetimeFigureOut">
              <a:rPr lang="zh-TW" altLang="en-US" smtClean="0"/>
              <a:pPr/>
              <a:t>2017/1/2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2" y="9371015"/>
            <a:ext cx="2917825" cy="493712"/>
          </a:xfrm>
          <a:prstGeom prst="rect">
            <a:avLst/>
          </a:prstGeom>
        </p:spPr>
        <p:txBody>
          <a:bodyPr vert="horz" lIns="91418" tIns="45707" rIns="91418" bIns="45707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14766" y="9371015"/>
            <a:ext cx="2917825" cy="493712"/>
          </a:xfrm>
          <a:prstGeom prst="rect">
            <a:avLst/>
          </a:prstGeom>
        </p:spPr>
        <p:txBody>
          <a:bodyPr vert="horz" lIns="91418" tIns="45707" rIns="91418" bIns="45707" rtlCol="0" anchor="b"/>
          <a:lstStyle>
            <a:lvl1pPr algn="r">
              <a:defRPr sz="1200"/>
            </a:lvl1pPr>
          </a:lstStyle>
          <a:p>
            <a:fld id="{038EB9E2-1A0E-417E-A713-EBDF945B89D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48961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gif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18143" cy="493315"/>
          </a:xfrm>
          <a:prstGeom prst="rect">
            <a:avLst/>
          </a:prstGeom>
        </p:spPr>
        <p:txBody>
          <a:bodyPr vert="horz" lIns="91418" tIns="45707" rIns="91418" bIns="45707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14476" y="1"/>
            <a:ext cx="2918143" cy="493315"/>
          </a:xfrm>
          <a:prstGeom prst="rect">
            <a:avLst/>
          </a:prstGeom>
        </p:spPr>
        <p:txBody>
          <a:bodyPr vert="horz" lIns="91418" tIns="45707" rIns="91418" bIns="45707" rtlCol="0"/>
          <a:lstStyle>
            <a:lvl1pPr algn="r">
              <a:defRPr sz="1200"/>
            </a:lvl1pPr>
          </a:lstStyle>
          <a:p>
            <a:fld id="{91BC69B3-C6CC-4F43-B45E-8721B1CE1F1D}" type="datetimeFigureOut">
              <a:rPr lang="zh-TW" altLang="en-US" smtClean="0"/>
              <a:pPr/>
              <a:t>2017/1/2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00113" y="739775"/>
            <a:ext cx="4933950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18" tIns="45707" rIns="91418" bIns="45707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73418" y="4686501"/>
            <a:ext cx="5387340" cy="4439841"/>
          </a:xfrm>
          <a:prstGeom prst="rect">
            <a:avLst/>
          </a:prstGeom>
        </p:spPr>
        <p:txBody>
          <a:bodyPr vert="horz" lIns="91418" tIns="45707" rIns="91418" bIns="45707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1" y="9371286"/>
            <a:ext cx="2918143" cy="493315"/>
          </a:xfrm>
          <a:prstGeom prst="rect">
            <a:avLst/>
          </a:prstGeom>
        </p:spPr>
        <p:txBody>
          <a:bodyPr vert="horz" lIns="91418" tIns="45707" rIns="91418" bIns="45707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14476" y="9371286"/>
            <a:ext cx="2918143" cy="493315"/>
          </a:xfrm>
          <a:prstGeom prst="rect">
            <a:avLst/>
          </a:prstGeom>
        </p:spPr>
        <p:txBody>
          <a:bodyPr vert="horz" lIns="91418" tIns="45707" rIns="91418" bIns="45707" rtlCol="0" anchor="b"/>
          <a:lstStyle>
            <a:lvl1pPr algn="r">
              <a:defRPr sz="1200"/>
            </a:lvl1pPr>
          </a:lstStyle>
          <a:p>
            <a:fld id="{B9074F8E-7EC6-4D8E-9516-68C61927F1DD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7928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80875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8808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8808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80875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30658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52644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CB6492-CB8D-4B0C-AD63-6A0A7F66EC17}" type="slidenum">
              <a:rPr lang="zh-TW" altLang="en-US" smtClean="0"/>
              <a:pPr>
                <a:defRPr/>
              </a:pPr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9016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CB6492-CB8D-4B0C-AD63-6A0A7F66EC17}" type="slidenum">
              <a:rPr lang="zh-TW" altLang="en-US" smtClean="0"/>
              <a:pPr>
                <a:defRPr/>
              </a:pPr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84231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8087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CB6492-CB8D-4B0C-AD63-6A0A7F66EC17}" type="slidenum">
              <a:rPr lang="zh-TW" altLang="en-US" smtClean="0"/>
              <a:pPr>
                <a:defRPr/>
              </a:pPr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9016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CB6492-CB8D-4B0C-AD63-6A0A7F66EC17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9016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880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880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880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8808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880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74F8E-7EC6-4D8E-9516-68C61927F1DD}" type="slidenum">
              <a:rPr lang="zh-TW" altLang="en-US" smtClean="0"/>
              <a:pPr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880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1BB-5F30-4C5E-87B8-14E2B6C77312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8423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008A3-D82D-4378-8EA3-E04FEDCF195D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5488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3FD26-6F7D-4408-B758-FA46B8A7ECCC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7178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1BB-5F30-4C5E-87B8-14E2B6C77312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334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CB553-87DE-4E20-AFA4-0BAC2A847E8D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7447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E994D-CA32-4B2D-A0C9-79BC19AD7494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0638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3305B-C531-4451-B98B-2C6B7231FAA8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4200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37BAA-7504-4C8D-8AFF-59A6DB635674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3844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62FB5-44A0-4078-9DBA-78B9FE43DE0B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24497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C7A4C-67D1-4251-895B-6288705B4088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1680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831AE-4C88-481A-939D-E82AFC4F0490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697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CB553-87DE-4E20-AFA4-0BAC2A847E8D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70534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9EBE5-26BE-4621-ACFD-FCFCC31CE188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245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008A3-D82D-4378-8EA3-E04FEDCF195D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19284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3FD26-6F7D-4408-B758-FA46B8A7ECCC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555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1BB-5F30-4C5E-87B8-14E2B6C77312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2195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CB553-87DE-4E20-AFA4-0BAC2A847E8D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5835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E994D-CA32-4B2D-A0C9-79BC19AD7494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5921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3305B-C531-4451-B98B-2C6B7231FAA8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58522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37BAA-7504-4C8D-8AFF-59A6DB635674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98580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62FB5-44A0-4078-9DBA-78B9FE43DE0B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0835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C7A4C-67D1-4251-895B-6288705B4088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760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E994D-CA32-4B2D-A0C9-79BC19AD7494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867532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831AE-4C88-481A-939D-E82AFC4F0490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32001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9EBE5-26BE-4621-ACFD-FCFCC31CE188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65150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008A3-D82D-4378-8EA3-E04FEDCF195D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726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3FD26-6F7D-4408-B758-FA46B8A7ECCC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812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3305B-C531-4451-B98B-2C6B7231FAA8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3386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37BAA-7504-4C8D-8AFF-59A6DB635674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2643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62FB5-44A0-4078-9DBA-78B9FE43DE0B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4708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C7A4C-67D1-4251-895B-6288705B4088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5036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831AE-4C88-481A-939D-E82AFC4F0490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3791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9EBE5-26BE-4621-ACFD-FCFCC31CE188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5009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18FE6-2756-417F-AFA6-3ACDB70C41A5}" type="datetime1">
              <a:rPr lang="zh-TW" altLang="en-US" smtClean="0"/>
              <a:t>2017/1/2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E60B8-D763-40F3-A04E-87D2EFB8602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8693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18FE6-2756-417F-AFA6-3ACDB70C41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9412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18FE6-2756-417F-AFA6-3ACDB70C41A5}" type="datetime1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2017/1/2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0171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8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slide" Target="slide3.xml"/><Relationship Id="rId4" Type="http://schemas.openxmlformats.org/officeDocument/2006/relationships/slide" Target="slide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gif"/><Relationship Id="rId4" Type="http://schemas.openxmlformats.org/officeDocument/2006/relationships/slide" Target="slide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slide" Target="slide2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/>
          <p:cNvSpPr txBox="1"/>
          <p:nvPr/>
        </p:nvSpPr>
        <p:spPr>
          <a:xfrm>
            <a:off x="1835696" y="6228601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 smtClean="0">
                <a:solidFill>
                  <a:schemeClr val="accent3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宣講單位：新莊國中教務處</a:t>
            </a:r>
            <a:endParaRPr lang="zh-TW" altLang="en-US" sz="3200" b="1" dirty="0">
              <a:solidFill>
                <a:schemeClr val="accent3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1</a:t>
            </a:fld>
            <a:endParaRPr lang="zh-TW" altLang="en-US"/>
          </a:p>
        </p:txBody>
      </p:sp>
      <p:sp>
        <p:nvSpPr>
          <p:cNvPr id="7" name="WordArt 8"/>
          <p:cNvSpPr>
            <a:spLocks noChangeArrowheads="1" noChangeShapeType="1" noTextEdit="1"/>
          </p:cNvSpPr>
          <p:nvPr/>
        </p:nvSpPr>
        <p:spPr bwMode="auto">
          <a:xfrm>
            <a:off x="323528" y="3068960"/>
            <a:ext cx="8496944" cy="295232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285"/>
              </a:avLst>
            </a:prstTxWarp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TW" sz="5400" b="1" kern="10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106</a:t>
            </a:r>
            <a:r>
              <a:rPr lang="zh-TW" altLang="en-US" sz="5400" b="1" kern="10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年基北區多元入學管道</a:t>
            </a:r>
            <a:endParaRPr lang="en-US" altLang="zh-TW" sz="5400" b="1" kern="10" spc="50" dirty="0" smtClean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5400" b="1" kern="10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免試入學第一次志願模擬選填</a:t>
            </a:r>
            <a:endParaRPr lang="en-US" altLang="zh-TW" sz="5400" b="1" kern="10" spc="50" dirty="0" smtClean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5400" b="1" kern="10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說明會</a:t>
            </a:r>
            <a:endParaRPr lang="zh-TW" altLang="en-US" sz="5400" b="1" kern="10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88152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投影片編號版面配置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10</a:t>
            </a:fld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539552" y="188640"/>
            <a:ext cx="1093633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6000" spc="50" dirty="0" smtClean="0">
                <a:ln w="5715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體育班</a:t>
            </a:r>
            <a:endParaRPr lang="zh-TW" altLang="en-US" sz="6000" spc="50" dirty="0">
              <a:ln w="5715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華康新綜藝體" panose="040B0709000000000000" pitchFamily="81" charset="-120"/>
              <a:ea typeface="華康新綜藝體" panose="040B0709000000000000" pitchFamily="81" charset="-120"/>
            </a:endParaRPr>
          </a:p>
        </p:txBody>
      </p:sp>
      <p:sp>
        <p:nvSpPr>
          <p:cNvPr id="24" name="圓角矩形 23"/>
          <p:cNvSpPr>
            <a:spLocks noChangeArrowheads="1"/>
          </p:cNvSpPr>
          <p:nvPr/>
        </p:nvSpPr>
        <p:spPr bwMode="auto">
          <a:xfrm>
            <a:off x="3635896" y="202009"/>
            <a:ext cx="4608512" cy="2218879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體育班</a:t>
            </a:r>
            <a:endParaRPr lang="en-US" altLang="zh-TW" sz="4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運動績優生       </a:t>
            </a:r>
            <a:endParaRPr lang="en-US" altLang="zh-TW" sz="44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6084168" y="1763524"/>
            <a:ext cx="1620000" cy="369332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優秀競賽成績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43" name="文字方塊 42"/>
          <p:cNvSpPr txBox="1"/>
          <p:nvPr/>
        </p:nvSpPr>
        <p:spPr>
          <a:xfrm>
            <a:off x="4320152" y="1763524"/>
            <a:ext cx="1620000" cy="369332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體育專項特長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2555776" y="2708920"/>
            <a:ext cx="6408712" cy="3672408"/>
          </a:xfrm>
        </p:spPr>
        <p:txBody>
          <a:bodyPr rtlCol="0">
            <a:noAutofit/>
          </a:bodyPr>
          <a:lstStyle/>
          <a:p>
            <a:pPr>
              <a:spcBef>
                <a:spcPts val="1800"/>
              </a:spcBef>
              <a:buFont typeface="Wingdings" panose="05000000000000000000" pitchFamily="2" charset="2"/>
              <a:buChar char="n"/>
              <a:defRPr/>
            </a:pP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各校獨招</a:t>
            </a: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n"/>
              <a:defRPr/>
            </a:pPr>
            <a:r>
              <a:rPr lang="zh-TW" altLang="zh-TW" sz="28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校系</a:t>
            </a:r>
            <a:r>
              <a:rPr lang="zh-TW" altLang="zh-TW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名額</a:t>
            </a: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106</a:t>
            </a:r>
            <a:r>
              <a:rPr lang="zh-TW" altLang="zh-TW" sz="28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zh-TW" altLang="zh-TW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簡章</a:t>
            </a:r>
            <a:r>
              <a:rPr lang="zh-TW" altLang="en-US" sz="28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為準</a:t>
            </a:r>
            <a:endParaRPr lang="en-US" altLang="zh-TW" sz="2800" b="1" dirty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n"/>
              <a:defRPr/>
            </a:pPr>
            <a:r>
              <a:rPr lang="zh-TW" altLang="en-US" sz="28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參加高級中等學校體育班甄選入學之學生不受免試就學區限制，學生得跨區報名</a:t>
            </a: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n"/>
              <a:defRPr/>
            </a:pPr>
            <a:r>
              <a:rPr lang="en-US" altLang="zh-TW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月初自行報名，請向</a:t>
            </a:r>
            <a:r>
              <a:rPr lang="zh-TW" altLang="en-US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體育組</a:t>
            </a: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查詢</a:t>
            </a:r>
            <a:endParaRPr lang="zh-TW" altLang="en-US" sz="2800" b="1" dirty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3" name="群組 22"/>
          <p:cNvGrpSpPr/>
          <p:nvPr/>
        </p:nvGrpSpPr>
        <p:grpSpPr>
          <a:xfrm>
            <a:off x="3398033" y="66192"/>
            <a:ext cx="677318" cy="504056"/>
            <a:chOff x="1934095" y="66192"/>
            <a:chExt cx="677318" cy="504056"/>
          </a:xfrm>
        </p:grpSpPr>
        <p:sp>
          <p:nvSpPr>
            <p:cNvPr id="25" name="橢圓形圖說文字 24"/>
            <p:cNvSpPr/>
            <p:nvPr/>
          </p:nvSpPr>
          <p:spPr>
            <a:xfrm flipH="1">
              <a:off x="1934095" y="66192"/>
              <a:ext cx="677318" cy="504056"/>
            </a:xfrm>
            <a:prstGeom prst="wedgeEllipseCallou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文字方塊 26"/>
            <p:cNvSpPr txBox="1"/>
            <p:nvPr/>
          </p:nvSpPr>
          <p:spPr>
            <a:xfrm>
              <a:off x="1993951" y="133554"/>
              <a:ext cx="557606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5</a:t>
              </a:r>
              <a:r>
                <a:rPr lang="zh-TW" altLang="en-US" b="1" dirty="0" smtClean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月</a:t>
              </a:r>
              <a:endParaRPr lang="zh-TW" altLang="en-US" b="1" dirty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</p:grpSp>
      <p:sp>
        <p:nvSpPr>
          <p:cNvPr id="11" name="書卷 (垂直) 10"/>
          <p:cNvSpPr/>
          <p:nvPr/>
        </p:nvSpPr>
        <p:spPr>
          <a:xfrm>
            <a:off x="35496" y="906942"/>
            <a:ext cx="576064" cy="1585954"/>
          </a:xfrm>
          <a:prstGeom prst="verticalScroll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自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行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報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名</a:t>
            </a:r>
          </a:p>
        </p:txBody>
      </p:sp>
    </p:spTree>
    <p:extLst>
      <p:ext uri="{BB962C8B-B14F-4D97-AF65-F5344CB8AC3E}">
        <p14:creationId xmlns:p14="http://schemas.microsoft.com/office/powerpoint/2010/main" val="209811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投影片編號版面配置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11</a:t>
            </a:fld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526039" y="188640"/>
            <a:ext cx="1093633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6000" spc="50" dirty="0">
                <a:ln w="5715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專業群科</a:t>
            </a:r>
          </a:p>
        </p:txBody>
      </p:sp>
      <p:sp>
        <p:nvSpPr>
          <p:cNvPr id="24" name="圓角矩形 23"/>
          <p:cNvSpPr>
            <a:spLocks noChangeArrowheads="1"/>
          </p:cNvSpPr>
          <p:nvPr/>
        </p:nvSpPr>
        <p:spPr bwMode="auto">
          <a:xfrm>
            <a:off x="3635896" y="202009"/>
            <a:ext cx="4608512" cy="1417791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專業群科         </a:t>
            </a:r>
            <a:endParaRPr lang="en-US" altLang="zh-TW" sz="44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43" name="文字方塊 42"/>
          <p:cNvSpPr txBox="1"/>
          <p:nvPr/>
        </p:nvSpPr>
        <p:spPr>
          <a:xfrm>
            <a:off x="4267256" y="1052736"/>
            <a:ext cx="1456872" cy="369332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技藝班學生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876478" y="1052736"/>
            <a:ext cx="1863874" cy="369332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具特殊技能學生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2699792" y="2081466"/>
            <a:ext cx="597666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書面審查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占總成績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30%)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術科測驗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占</a:t>
            </a:r>
            <a:r>
              <a:rPr lang="zh-TW" altLang="en-US" sz="28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成績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70%)</a:t>
            </a: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學生限擇一校一科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報名</a:t>
            </a:r>
            <a:endParaRPr lang="en-US" altLang="zh-TW" sz="28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不採計會考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成績</a:t>
            </a:r>
            <a:endParaRPr lang="en-US" altLang="zh-TW" sz="28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月初書面審查、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月術科測驗</a:t>
            </a:r>
            <a:endParaRPr lang="en-US" altLang="zh-TW" sz="28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新北市聯合招生由</a:t>
            </a:r>
            <a:r>
              <a:rPr lang="zh-TW" altLang="en-US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輔導處</a:t>
            </a:r>
            <a:r>
              <a:rPr lang="zh-TW" altLang="en-US" sz="28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統一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辦理</a:t>
            </a:r>
            <a:endParaRPr lang="en-US" altLang="zh-TW" sz="28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其他縣市採自行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報名</a:t>
            </a:r>
            <a:endParaRPr lang="en-US" altLang="zh-TW" sz="20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0" name="群組 9"/>
          <p:cNvGrpSpPr/>
          <p:nvPr/>
        </p:nvGrpSpPr>
        <p:grpSpPr>
          <a:xfrm>
            <a:off x="3398033" y="66192"/>
            <a:ext cx="677318" cy="504056"/>
            <a:chOff x="1934095" y="66192"/>
            <a:chExt cx="677318" cy="504056"/>
          </a:xfrm>
        </p:grpSpPr>
        <p:sp>
          <p:nvSpPr>
            <p:cNvPr id="11" name="橢圓形圖說文字 10"/>
            <p:cNvSpPr/>
            <p:nvPr/>
          </p:nvSpPr>
          <p:spPr>
            <a:xfrm flipH="1">
              <a:off x="1934095" y="66192"/>
              <a:ext cx="677318" cy="504056"/>
            </a:xfrm>
            <a:prstGeom prst="wedgeEllipseCallou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1993951" y="133554"/>
              <a:ext cx="557606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3</a:t>
              </a:r>
              <a:r>
                <a:rPr lang="zh-TW" altLang="en-US" b="1" dirty="0" smtClean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月</a:t>
              </a:r>
              <a:endParaRPr lang="zh-TW" altLang="en-US" b="1" dirty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</p:grpSp>
      <p:sp>
        <p:nvSpPr>
          <p:cNvPr id="13" name="書卷 (垂直) 12"/>
          <p:cNvSpPr/>
          <p:nvPr/>
        </p:nvSpPr>
        <p:spPr>
          <a:xfrm>
            <a:off x="35496" y="908720"/>
            <a:ext cx="589881" cy="1585954"/>
          </a:xfrm>
          <a:prstGeom prst="verticalScroll">
            <a:avLst/>
          </a:prstGeom>
          <a:solidFill>
            <a:srgbClr val="FFFF0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校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內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團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報</a:t>
            </a:r>
            <a:endParaRPr lang="zh-TW" altLang="en-US" sz="2000" b="1" dirty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64272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投影片編號版面配置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12</a:t>
            </a:fld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-50025" y="188640"/>
            <a:ext cx="1093633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4800" spc="50" dirty="0" smtClean="0">
                <a:ln w="5715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技藝績優</a:t>
            </a:r>
            <a:endParaRPr lang="zh-TW" altLang="en-US" sz="4800" spc="50" dirty="0">
              <a:ln w="5715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華康新綜藝體" panose="040B0709000000000000" pitchFamily="81" charset="-120"/>
              <a:ea typeface="華康新綜藝體" panose="040B0709000000000000" pitchFamily="81" charset="-120"/>
            </a:endParaRPr>
          </a:p>
        </p:txBody>
      </p:sp>
      <p:sp>
        <p:nvSpPr>
          <p:cNvPr id="24" name="圓角矩形 23"/>
          <p:cNvSpPr>
            <a:spLocks noChangeArrowheads="1"/>
          </p:cNvSpPr>
          <p:nvPr/>
        </p:nvSpPr>
        <p:spPr bwMode="auto">
          <a:xfrm>
            <a:off x="3635896" y="202009"/>
            <a:ext cx="4608512" cy="1417791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技藝績優         </a:t>
            </a:r>
            <a:endParaRPr lang="en-US" altLang="zh-TW" sz="44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43" name="文字方塊 42"/>
          <p:cNvSpPr txBox="1"/>
          <p:nvPr/>
        </p:nvSpPr>
        <p:spPr>
          <a:xfrm>
            <a:off x="4247217" y="1052736"/>
            <a:ext cx="1620000" cy="369332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技藝競賽得獎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6048344" y="1052736"/>
            <a:ext cx="1620000" cy="369332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相關技術證照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3851920" y="1772816"/>
            <a:ext cx="453650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國際級全國技能競賽成績優異或領有技術士證類</a:t>
            </a: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技藝課程成績優良</a:t>
            </a: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由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輔導處</a:t>
            </a:r>
            <a:r>
              <a:rPr lang="zh-TW" altLang="en-US" sz="28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統一辦理</a:t>
            </a: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0" name="群組 9"/>
          <p:cNvGrpSpPr/>
          <p:nvPr/>
        </p:nvGrpSpPr>
        <p:grpSpPr>
          <a:xfrm>
            <a:off x="3398033" y="66192"/>
            <a:ext cx="677318" cy="504056"/>
            <a:chOff x="1934095" y="66192"/>
            <a:chExt cx="677318" cy="504056"/>
          </a:xfrm>
        </p:grpSpPr>
        <p:sp>
          <p:nvSpPr>
            <p:cNvPr id="11" name="橢圓形圖說文字 10"/>
            <p:cNvSpPr/>
            <p:nvPr/>
          </p:nvSpPr>
          <p:spPr>
            <a:xfrm flipH="1">
              <a:off x="1934095" y="66192"/>
              <a:ext cx="677318" cy="504056"/>
            </a:xfrm>
            <a:prstGeom prst="wedgeEllipseCallou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1993951" y="133554"/>
              <a:ext cx="557606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5</a:t>
              </a:r>
              <a:r>
                <a:rPr lang="zh-TW" altLang="en-US" b="1" dirty="0" smtClean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月</a:t>
              </a:r>
              <a:endParaRPr lang="zh-TW" altLang="en-US" b="1" dirty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</p:grpSp>
      <p:sp>
        <p:nvSpPr>
          <p:cNvPr id="13" name="圓角矩形 12"/>
          <p:cNvSpPr>
            <a:spLocks noChangeArrowheads="1"/>
          </p:cNvSpPr>
          <p:nvPr/>
        </p:nvSpPr>
        <p:spPr bwMode="auto">
          <a:xfrm>
            <a:off x="3635896" y="4044035"/>
            <a:ext cx="4608512" cy="1417791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實用技能學程         </a:t>
            </a:r>
            <a:endParaRPr lang="en-US" altLang="zh-TW" sz="44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4319225" y="4894762"/>
            <a:ext cx="1188879" cy="369332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技藝傾向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5652120" y="4894762"/>
            <a:ext cx="2016224" cy="369332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曾參加技藝班課程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17" name="群組 16"/>
          <p:cNvGrpSpPr/>
          <p:nvPr/>
        </p:nvGrpSpPr>
        <p:grpSpPr>
          <a:xfrm>
            <a:off x="3398033" y="3908218"/>
            <a:ext cx="677318" cy="504056"/>
            <a:chOff x="1934095" y="66192"/>
            <a:chExt cx="677318" cy="504056"/>
          </a:xfrm>
        </p:grpSpPr>
        <p:sp>
          <p:nvSpPr>
            <p:cNvPr id="18" name="橢圓形圖說文字 17"/>
            <p:cNvSpPr/>
            <p:nvPr/>
          </p:nvSpPr>
          <p:spPr>
            <a:xfrm flipH="1">
              <a:off x="1934095" y="66192"/>
              <a:ext cx="677318" cy="504056"/>
            </a:xfrm>
            <a:prstGeom prst="wedgeEllipseCallou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文字方塊 18"/>
            <p:cNvSpPr txBox="1"/>
            <p:nvPr/>
          </p:nvSpPr>
          <p:spPr>
            <a:xfrm>
              <a:off x="1993951" y="133554"/>
              <a:ext cx="557606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5</a:t>
              </a:r>
              <a:r>
                <a:rPr lang="zh-TW" altLang="en-US" b="1" dirty="0" smtClean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月</a:t>
              </a:r>
              <a:endParaRPr lang="zh-TW" altLang="en-US" b="1" dirty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>
            <a:off x="670055" y="188640"/>
            <a:ext cx="1093633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4800" spc="50" dirty="0" smtClean="0">
                <a:ln w="5715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實用技能學程</a:t>
            </a:r>
            <a:endParaRPr lang="zh-TW" altLang="en-US" sz="4800" spc="50" dirty="0">
              <a:ln w="5715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華康新綜藝體" panose="040B0709000000000000" pitchFamily="81" charset="-120"/>
              <a:ea typeface="華康新綜藝體" panose="040B0709000000000000" pitchFamily="81" charset="-12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4004320" y="5517232"/>
            <a:ext cx="39604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依志願序分發</a:t>
            </a: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由</a:t>
            </a: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輔導處</a:t>
            </a:r>
            <a:r>
              <a:rPr lang="zh-TW" altLang="en-US" sz="28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統一</a:t>
            </a: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辦理</a:t>
            </a: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書卷 (垂直) 22"/>
          <p:cNvSpPr/>
          <p:nvPr/>
        </p:nvSpPr>
        <p:spPr>
          <a:xfrm>
            <a:off x="201850" y="3251058"/>
            <a:ext cx="589881" cy="1585954"/>
          </a:xfrm>
          <a:prstGeom prst="verticalScroll">
            <a:avLst/>
          </a:prstGeom>
          <a:solidFill>
            <a:srgbClr val="FFFF0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校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內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團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報</a:t>
            </a:r>
            <a:endParaRPr lang="zh-TW" altLang="en-US" sz="2000" b="1" dirty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1296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投影片編號版面配置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13</a:t>
            </a:fld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598047" y="188640"/>
            <a:ext cx="1093633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6000" spc="50" dirty="0" smtClean="0">
                <a:ln w="5715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中正預校</a:t>
            </a:r>
            <a:endParaRPr lang="zh-TW" altLang="en-US" sz="6000" spc="50" dirty="0">
              <a:ln w="5715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華康新綜藝體" panose="040B0709000000000000" pitchFamily="81" charset="-120"/>
              <a:ea typeface="華康新綜藝體" panose="040B0709000000000000" pitchFamily="81" charset="-120"/>
            </a:endParaRPr>
          </a:p>
        </p:txBody>
      </p:sp>
      <p:sp>
        <p:nvSpPr>
          <p:cNvPr id="24" name="圓角矩形 23"/>
          <p:cNvSpPr>
            <a:spLocks noChangeArrowheads="1"/>
          </p:cNvSpPr>
          <p:nvPr/>
        </p:nvSpPr>
        <p:spPr bwMode="auto">
          <a:xfrm>
            <a:off x="3635896" y="202009"/>
            <a:ext cx="4608512" cy="1417791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中正預校         </a:t>
            </a:r>
            <a:endParaRPr lang="en-US" altLang="zh-TW" sz="44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43" name="文字方塊 42"/>
          <p:cNvSpPr txBox="1"/>
          <p:nvPr/>
        </p:nvSpPr>
        <p:spPr>
          <a:xfrm>
            <a:off x="5059344" y="1052736"/>
            <a:ext cx="1744904" cy="369332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軍校、限男生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707904" y="1902311"/>
            <a:ext cx="399593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體檢</a:t>
            </a:r>
            <a:r>
              <a:rPr lang="zh-TW" altLang="en-US" sz="28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合格</a:t>
            </a:r>
            <a:endParaRPr lang="en-US" altLang="zh-TW" sz="28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體適能</a:t>
            </a:r>
            <a:r>
              <a:rPr lang="zh-TW" altLang="en-US" sz="28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檢測結果</a:t>
            </a:r>
            <a:endParaRPr lang="en-US" altLang="zh-TW" sz="28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智力測驗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合格</a:t>
            </a:r>
            <a:endParaRPr lang="en-US" altLang="zh-TW" sz="28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會考</a:t>
            </a:r>
            <a:r>
              <a:rPr lang="zh-TW" altLang="en-US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基礎級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門檻</a:t>
            </a:r>
            <a:endParaRPr lang="en-US" altLang="zh-TW" sz="28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月中自行報名</a:t>
            </a:r>
            <a:endParaRPr lang="en-US" altLang="zh-TW" sz="28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 descr="http://yunyang.com.tw/booking/admin/motel/upfile/news/ebd0347a-3fb5-1031-8230-0025b399662a/f825550c-d4e6-1033-8eb2-0025b399662a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3573016"/>
            <a:ext cx="1661579" cy="2004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群組 21"/>
          <p:cNvGrpSpPr/>
          <p:nvPr/>
        </p:nvGrpSpPr>
        <p:grpSpPr>
          <a:xfrm>
            <a:off x="3398033" y="66192"/>
            <a:ext cx="677318" cy="504056"/>
            <a:chOff x="1934095" y="66192"/>
            <a:chExt cx="677318" cy="504056"/>
          </a:xfrm>
        </p:grpSpPr>
        <p:sp>
          <p:nvSpPr>
            <p:cNvPr id="23" name="橢圓形圖說文字 22"/>
            <p:cNvSpPr/>
            <p:nvPr/>
          </p:nvSpPr>
          <p:spPr>
            <a:xfrm flipH="1">
              <a:off x="1934095" y="66192"/>
              <a:ext cx="677318" cy="504056"/>
            </a:xfrm>
            <a:prstGeom prst="wedgeEllipseCallou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文字方塊 24"/>
            <p:cNvSpPr txBox="1"/>
            <p:nvPr/>
          </p:nvSpPr>
          <p:spPr>
            <a:xfrm>
              <a:off x="1993951" y="133554"/>
              <a:ext cx="557606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rgbClr val="99009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5</a:t>
              </a:r>
              <a:r>
                <a:rPr lang="zh-TW" altLang="en-US" b="1" dirty="0" smtClean="0">
                  <a:solidFill>
                    <a:srgbClr val="99009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月</a:t>
              </a:r>
              <a:endParaRPr lang="zh-TW" altLang="en-US" b="1" dirty="0">
                <a:solidFill>
                  <a:srgbClr val="9900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1" name="書卷 (垂直) 10"/>
          <p:cNvSpPr/>
          <p:nvPr/>
        </p:nvSpPr>
        <p:spPr>
          <a:xfrm>
            <a:off x="107504" y="1410998"/>
            <a:ext cx="576064" cy="1585954"/>
          </a:xfrm>
          <a:prstGeom prst="verticalScroll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自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行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報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名</a:t>
            </a:r>
          </a:p>
        </p:txBody>
      </p:sp>
    </p:spTree>
    <p:extLst>
      <p:ext uri="{BB962C8B-B14F-4D97-AF65-F5344CB8AC3E}">
        <p14:creationId xmlns:p14="http://schemas.microsoft.com/office/powerpoint/2010/main" val="205645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投影片編號版面配置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14</a:t>
            </a:fld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598047" y="116632"/>
            <a:ext cx="1093633" cy="526297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4800" spc="50" dirty="0" smtClean="0">
                <a:ln w="5715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五專七年一貫制</a:t>
            </a:r>
            <a:endParaRPr lang="zh-TW" altLang="en-US" sz="4800" spc="50" dirty="0">
              <a:ln w="5715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華康新綜藝體" panose="040B0709000000000000" pitchFamily="81" charset="-120"/>
              <a:ea typeface="華康新綜藝體" panose="040B0709000000000000" pitchFamily="81" charset="-120"/>
            </a:endParaRPr>
          </a:p>
        </p:txBody>
      </p:sp>
      <p:sp>
        <p:nvSpPr>
          <p:cNvPr id="24" name="圓角矩形 23"/>
          <p:cNvSpPr>
            <a:spLocks noChangeArrowheads="1"/>
          </p:cNvSpPr>
          <p:nvPr/>
        </p:nvSpPr>
        <p:spPr bwMode="auto">
          <a:xfrm>
            <a:off x="3635896" y="202009"/>
            <a:ext cx="4608512" cy="1417791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五專七年一貫制         </a:t>
            </a:r>
            <a:endParaRPr lang="en-US" altLang="zh-TW" sz="44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47" name="群組 46"/>
          <p:cNvGrpSpPr/>
          <p:nvPr/>
        </p:nvGrpSpPr>
        <p:grpSpPr>
          <a:xfrm>
            <a:off x="3240072" y="1619799"/>
            <a:ext cx="1980000" cy="1470875"/>
            <a:chOff x="2843808" y="1619799"/>
            <a:chExt cx="1980000" cy="1470875"/>
          </a:xfrm>
        </p:grpSpPr>
        <p:sp>
          <p:nvSpPr>
            <p:cNvPr id="7" name="文字方塊 6"/>
            <p:cNvSpPr txBox="1"/>
            <p:nvPr/>
          </p:nvSpPr>
          <p:spPr>
            <a:xfrm>
              <a:off x="2843808" y="1898858"/>
              <a:ext cx="1980000" cy="1191816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zh-TW" altLang="en-US" sz="32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台南應用科技大學</a:t>
              </a:r>
              <a:endParaRPr lang="en-US" altLang="zh-TW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2" name="向下箭號 31"/>
            <p:cNvSpPr/>
            <p:nvPr/>
          </p:nvSpPr>
          <p:spPr>
            <a:xfrm rot="10800000" flipH="1" flipV="1">
              <a:off x="3689809" y="1619799"/>
              <a:ext cx="288000" cy="288000"/>
            </a:xfrm>
            <a:prstGeom prst="down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48" name="群組 47"/>
          <p:cNvGrpSpPr/>
          <p:nvPr/>
        </p:nvGrpSpPr>
        <p:grpSpPr>
          <a:xfrm>
            <a:off x="6732456" y="1619800"/>
            <a:ext cx="1944000" cy="1470874"/>
            <a:chOff x="4860032" y="1619800"/>
            <a:chExt cx="1944000" cy="1470874"/>
          </a:xfrm>
        </p:grpSpPr>
        <p:sp>
          <p:nvSpPr>
            <p:cNvPr id="9" name="文字方塊 8"/>
            <p:cNvSpPr txBox="1"/>
            <p:nvPr/>
          </p:nvSpPr>
          <p:spPr>
            <a:xfrm>
              <a:off x="4860032" y="1898858"/>
              <a:ext cx="1944000" cy="1191816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zh-TW" altLang="en-US" sz="32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東方設計學院</a:t>
              </a:r>
              <a:endPara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3" name="向下箭號 32"/>
            <p:cNvSpPr/>
            <p:nvPr/>
          </p:nvSpPr>
          <p:spPr>
            <a:xfrm rot="10800000" flipH="1" flipV="1">
              <a:off x="5688032" y="1619800"/>
              <a:ext cx="288000" cy="288000"/>
            </a:xfrm>
            <a:prstGeom prst="down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43" name="文字方塊 42"/>
          <p:cNvSpPr txBox="1"/>
          <p:nvPr/>
        </p:nvSpPr>
        <p:spPr>
          <a:xfrm>
            <a:off x="4211960" y="1052736"/>
            <a:ext cx="3426616" cy="369332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具美術、音樂、舞蹈相關專長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49" name="群組 48"/>
          <p:cNvGrpSpPr/>
          <p:nvPr/>
        </p:nvGrpSpPr>
        <p:grpSpPr>
          <a:xfrm>
            <a:off x="6766711" y="3143351"/>
            <a:ext cx="1944000" cy="809745"/>
            <a:chOff x="6964152" y="1619799"/>
            <a:chExt cx="1944000" cy="809745"/>
          </a:xfrm>
        </p:grpSpPr>
        <p:sp>
          <p:nvSpPr>
            <p:cNvPr id="45" name="文字方塊 44"/>
            <p:cNvSpPr txBox="1"/>
            <p:nvPr/>
          </p:nvSpPr>
          <p:spPr>
            <a:xfrm>
              <a:off x="6964152" y="1918766"/>
              <a:ext cx="1944000" cy="510778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美術工藝系</a:t>
              </a:r>
              <a:endPara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6" name="向下箭號 45"/>
            <p:cNvSpPr/>
            <p:nvPr/>
          </p:nvSpPr>
          <p:spPr>
            <a:xfrm rot="10800000" flipH="1" flipV="1">
              <a:off x="7792152" y="1619799"/>
              <a:ext cx="288000" cy="283585"/>
            </a:xfrm>
            <a:prstGeom prst="down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2" name="文字方塊 21"/>
          <p:cNvSpPr txBox="1"/>
          <p:nvPr/>
        </p:nvSpPr>
        <p:spPr>
          <a:xfrm>
            <a:off x="2411760" y="3431350"/>
            <a:ext cx="1152000" cy="510778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音樂系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3725039" y="3431350"/>
            <a:ext cx="1152000" cy="510778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美術系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" name="向下箭號 27"/>
          <p:cNvSpPr/>
          <p:nvPr/>
        </p:nvSpPr>
        <p:spPr>
          <a:xfrm rot="10800000" flipH="1" flipV="1">
            <a:off x="4157039" y="3143350"/>
            <a:ext cx="288000" cy="288000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/>
          <p:cNvSpPr txBox="1"/>
          <p:nvPr/>
        </p:nvSpPr>
        <p:spPr>
          <a:xfrm>
            <a:off x="5004048" y="3431350"/>
            <a:ext cx="1152000" cy="510778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舞蹈系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向下箭號 30"/>
          <p:cNvSpPr/>
          <p:nvPr/>
        </p:nvSpPr>
        <p:spPr>
          <a:xfrm rot="9069699" flipH="1" flipV="1">
            <a:off x="5436048" y="3120559"/>
            <a:ext cx="288000" cy="288000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向下箭號 33"/>
          <p:cNvSpPr/>
          <p:nvPr/>
        </p:nvSpPr>
        <p:spPr>
          <a:xfrm rot="12339441" flipH="1" flipV="1">
            <a:off x="2843760" y="3117112"/>
            <a:ext cx="288000" cy="288000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34"/>
          <p:cNvSpPr/>
          <p:nvPr/>
        </p:nvSpPr>
        <p:spPr>
          <a:xfrm>
            <a:off x="4315127" y="4221088"/>
            <a:ext cx="3529723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術科測驗</a:t>
            </a:r>
            <a:endParaRPr lang="en-US" altLang="zh-TW" sz="28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en-US" altLang="zh-TW" sz="28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28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月底自行報名</a:t>
            </a:r>
            <a:endParaRPr lang="en-US" altLang="zh-TW" sz="28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en-US" altLang="zh-TW" sz="28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28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月份術科考試</a:t>
            </a:r>
            <a:endParaRPr lang="en-US" altLang="zh-TW" sz="28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6" name="群組 35"/>
          <p:cNvGrpSpPr/>
          <p:nvPr/>
        </p:nvGrpSpPr>
        <p:grpSpPr>
          <a:xfrm>
            <a:off x="3347864" y="66192"/>
            <a:ext cx="677318" cy="504056"/>
            <a:chOff x="1934095" y="66192"/>
            <a:chExt cx="677318" cy="504056"/>
          </a:xfrm>
        </p:grpSpPr>
        <p:sp>
          <p:nvSpPr>
            <p:cNvPr id="37" name="橢圓形圖說文字 36"/>
            <p:cNvSpPr/>
            <p:nvPr/>
          </p:nvSpPr>
          <p:spPr>
            <a:xfrm flipH="1">
              <a:off x="1934095" y="66192"/>
              <a:ext cx="677318" cy="504056"/>
            </a:xfrm>
            <a:prstGeom prst="wedgeEllipseCallou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" name="文字方塊 37"/>
            <p:cNvSpPr txBox="1"/>
            <p:nvPr/>
          </p:nvSpPr>
          <p:spPr>
            <a:xfrm>
              <a:off x="1993951" y="133554"/>
              <a:ext cx="557606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TW" b="1" dirty="0">
                  <a:solidFill>
                    <a:srgbClr val="990099"/>
                  </a:solidFill>
                  <a:latin typeface="華康中黑體(P)" panose="02010600010101010101" pitchFamily="2" charset="-120"/>
                  <a:ea typeface="華康中黑體(P)" panose="02010600010101010101" pitchFamily="2" charset="-120"/>
                </a:rPr>
                <a:t>3</a:t>
              </a:r>
              <a:r>
                <a:rPr lang="zh-TW" altLang="en-US" b="1" dirty="0" smtClean="0">
                  <a:solidFill>
                    <a:srgbClr val="990099"/>
                  </a:solidFill>
                  <a:latin typeface="華康中黑體(P)" panose="02010600010101010101" pitchFamily="2" charset="-120"/>
                  <a:ea typeface="華康中黑體(P)" panose="02010600010101010101" pitchFamily="2" charset="-120"/>
                </a:rPr>
                <a:t>月</a:t>
              </a:r>
              <a:endParaRPr lang="zh-TW" altLang="en-US" b="1" dirty="0">
                <a:solidFill>
                  <a:srgbClr val="990099"/>
                </a:solidFill>
                <a:latin typeface="華康中黑體(P)" panose="02010600010101010101" pitchFamily="2" charset="-120"/>
                <a:ea typeface="華康中黑體(P)" panose="02010600010101010101" pitchFamily="2" charset="-120"/>
              </a:endParaRPr>
            </a:p>
          </p:txBody>
        </p:sp>
      </p:grpSp>
      <p:sp>
        <p:nvSpPr>
          <p:cNvPr id="26" name="書卷 (垂直) 25"/>
          <p:cNvSpPr/>
          <p:nvPr/>
        </p:nvSpPr>
        <p:spPr>
          <a:xfrm>
            <a:off x="107504" y="1410998"/>
            <a:ext cx="576064" cy="1585954"/>
          </a:xfrm>
          <a:prstGeom prst="verticalScroll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自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行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報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名</a:t>
            </a:r>
          </a:p>
        </p:txBody>
      </p:sp>
    </p:spTree>
    <p:extLst>
      <p:ext uri="{BB962C8B-B14F-4D97-AF65-F5344CB8AC3E}">
        <p14:creationId xmlns:p14="http://schemas.microsoft.com/office/powerpoint/2010/main" val="21132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投影片編號版面配置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15</a:t>
            </a:fld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670055" y="188640"/>
            <a:ext cx="1093633" cy="563231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6000" spc="50" dirty="0" smtClean="0">
                <a:ln w="5715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考試分發入學</a:t>
            </a:r>
            <a:endParaRPr lang="zh-TW" altLang="en-US" sz="6000" spc="50" dirty="0">
              <a:ln w="5715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華康新綜藝體" panose="040B0709000000000000" pitchFamily="81" charset="-120"/>
              <a:ea typeface="華康新綜藝體" panose="040B0709000000000000" pitchFamily="81" charset="-120"/>
            </a:endParaRPr>
          </a:p>
        </p:txBody>
      </p:sp>
      <p:sp>
        <p:nvSpPr>
          <p:cNvPr id="24" name="圓角矩形 23"/>
          <p:cNvSpPr>
            <a:spLocks noChangeArrowheads="1"/>
          </p:cNvSpPr>
          <p:nvPr/>
        </p:nvSpPr>
        <p:spPr bwMode="auto">
          <a:xfrm>
            <a:off x="3635896" y="202009"/>
            <a:ext cx="4608512" cy="1417791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考試分發入學         </a:t>
            </a:r>
            <a:endParaRPr lang="en-US" altLang="zh-TW" sz="44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3132152" y="1941949"/>
            <a:ext cx="2808000" cy="1055608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政</a:t>
            </a:r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大附中</a:t>
            </a:r>
            <a:endParaRPr lang="en-US" altLang="zh-TW" sz="28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英語國際特色班</a:t>
            </a:r>
          </a:p>
        </p:txBody>
      </p:sp>
      <p:sp>
        <p:nvSpPr>
          <p:cNvPr id="33" name="向下箭號 32"/>
          <p:cNvSpPr/>
          <p:nvPr/>
        </p:nvSpPr>
        <p:spPr>
          <a:xfrm rot="10800000" flipH="1" flipV="1">
            <a:off x="4384994" y="1619800"/>
            <a:ext cx="288000" cy="288000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文字方塊 42"/>
          <p:cNvSpPr txBox="1"/>
          <p:nvPr/>
        </p:nvSpPr>
        <p:spPr>
          <a:xfrm>
            <a:off x="5067700" y="1052736"/>
            <a:ext cx="1744904" cy="369332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學術性向學生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46" name="向下箭號 45"/>
          <p:cNvSpPr/>
          <p:nvPr/>
        </p:nvSpPr>
        <p:spPr>
          <a:xfrm rot="10800000" flipH="1" flipV="1">
            <a:off x="7308304" y="1619799"/>
            <a:ext cx="288000" cy="283585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6084480" y="1941949"/>
            <a:ext cx="2808000" cy="1055608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師大附中</a:t>
            </a:r>
            <a:endParaRPr lang="en-US" altLang="zh-TW" sz="28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資訊科學特色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班</a:t>
            </a:r>
          </a:p>
        </p:txBody>
      </p:sp>
      <p:sp>
        <p:nvSpPr>
          <p:cNvPr id="22" name="矩形 21"/>
          <p:cNvSpPr/>
          <p:nvPr/>
        </p:nvSpPr>
        <p:spPr>
          <a:xfrm>
            <a:off x="3875799" y="3123415"/>
            <a:ext cx="1704313" cy="9079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英語閱讀</a:t>
            </a:r>
            <a:endParaRPr lang="en-US" altLang="zh-TW" sz="24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24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英語聽力</a:t>
            </a:r>
            <a:endParaRPr lang="en-US" altLang="zh-TW" sz="2400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659704" y="3123415"/>
            <a:ext cx="1088760" cy="9079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數學</a:t>
            </a:r>
            <a:endParaRPr lang="en-US" altLang="zh-TW" sz="24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24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資訊</a:t>
            </a:r>
            <a:endParaRPr lang="en-US" altLang="zh-TW" sz="2400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文字方塊 24"/>
          <p:cNvSpPr txBox="1"/>
          <p:nvPr/>
        </p:nvSpPr>
        <p:spPr>
          <a:xfrm rot="20828649">
            <a:off x="2244645" y="3352305"/>
            <a:ext cx="1570130" cy="510778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入學</a:t>
            </a:r>
            <a:r>
              <a:rPr lang="zh-TW" altLang="en-US" sz="2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測驗</a:t>
            </a:r>
            <a:endParaRPr lang="en-US" altLang="zh-TW" sz="1200" dirty="0" smtClean="0">
              <a:solidFill>
                <a:schemeClr val="tx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851920" y="4338389"/>
            <a:ext cx="4423006" cy="15388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教育會考成績為報名門檻</a:t>
            </a:r>
            <a:endParaRPr lang="en-US" altLang="zh-TW" sz="28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自行擇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校報名</a:t>
            </a:r>
            <a:endParaRPr lang="en-US" altLang="zh-TW" sz="28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入學測驗</a:t>
            </a:r>
            <a:endParaRPr lang="en-US" altLang="zh-TW" sz="28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8" name="群組 27"/>
          <p:cNvGrpSpPr/>
          <p:nvPr/>
        </p:nvGrpSpPr>
        <p:grpSpPr>
          <a:xfrm>
            <a:off x="3398033" y="66192"/>
            <a:ext cx="677318" cy="504056"/>
            <a:chOff x="1934095" y="66192"/>
            <a:chExt cx="677318" cy="504056"/>
          </a:xfrm>
        </p:grpSpPr>
        <p:sp>
          <p:nvSpPr>
            <p:cNvPr id="29" name="橢圓形圖說文字 28"/>
            <p:cNvSpPr/>
            <p:nvPr/>
          </p:nvSpPr>
          <p:spPr>
            <a:xfrm flipH="1">
              <a:off x="1934095" y="66192"/>
              <a:ext cx="677318" cy="504056"/>
            </a:xfrm>
            <a:prstGeom prst="wedgeEllipseCallou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文字方塊 29"/>
            <p:cNvSpPr txBox="1"/>
            <p:nvPr/>
          </p:nvSpPr>
          <p:spPr>
            <a:xfrm>
              <a:off x="1993951" y="133554"/>
              <a:ext cx="557606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rgbClr val="990099"/>
                  </a:solidFill>
                  <a:latin typeface="華康中黑體(P)" panose="02010600010101010101" pitchFamily="2" charset="-120"/>
                  <a:ea typeface="華康中黑體(P)" panose="02010600010101010101" pitchFamily="2" charset="-120"/>
                </a:rPr>
                <a:t>6</a:t>
              </a:r>
              <a:r>
                <a:rPr lang="zh-TW" altLang="en-US" b="1" dirty="0" smtClean="0">
                  <a:solidFill>
                    <a:srgbClr val="990099"/>
                  </a:solidFill>
                  <a:latin typeface="華康中黑體(P)" panose="02010600010101010101" pitchFamily="2" charset="-120"/>
                  <a:ea typeface="華康中黑體(P)" panose="02010600010101010101" pitchFamily="2" charset="-120"/>
                </a:rPr>
                <a:t>月</a:t>
              </a:r>
              <a:endParaRPr lang="zh-TW" altLang="en-US" b="1" dirty="0">
                <a:solidFill>
                  <a:srgbClr val="990099"/>
                </a:solidFill>
                <a:latin typeface="華康中黑體(P)" panose="02010600010101010101" pitchFamily="2" charset="-120"/>
                <a:ea typeface="華康中黑體(P)" panose="02010600010101010101" pitchFamily="2" charset="-120"/>
              </a:endParaRPr>
            </a:p>
          </p:txBody>
        </p:sp>
      </p:grpSp>
      <p:sp>
        <p:nvSpPr>
          <p:cNvPr id="31" name="文字方塊 30"/>
          <p:cNvSpPr txBox="1"/>
          <p:nvPr/>
        </p:nvSpPr>
        <p:spPr>
          <a:xfrm rot="20828649">
            <a:off x="6061069" y="3352305"/>
            <a:ext cx="1570130" cy="510778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入學</a:t>
            </a:r>
            <a:r>
              <a:rPr lang="zh-TW" altLang="en-US" sz="2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測驗</a:t>
            </a:r>
            <a:endParaRPr lang="en-US" altLang="zh-TW" sz="1200" dirty="0" smtClean="0">
              <a:solidFill>
                <a:schemeClr val="tx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書卷 (垂直) 20"/>
          <p:cNvSpPr/>
          <p:nvPr/>
        </p:nvSpPr>
        <p:spPr>
          <a:xfrm>
            <a:off x="107504" y="1410998"/>
            <a:ext cx="576064" cy="1585954"/>
          </a:xfrm>
          <a:prstGeom prst="verticalScroll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自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行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報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名</a:t>
            </a:r>
          </a:p>
        </p:txBody>
      </p:sp>
    </p:spTree>
    <p:extLst>
      <p:ext uri="{BB962C8B-B14F-4D97-AF65-F5344CB8AC3E}">
        <p14:creationId xmlns:p14="http://schemas.microsoft.com/office/powerpoint/2010/main" val="235598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WordArt 8"/>
          <p:cNvSpPr>
            <a:spLocks noChangeArrowheads="1" noChangeShapeType="1" noTextEdit="1"/>
          </p:cNvSpPr>
          <p:nvPr/>
        </p:nvSpPr>
        <p:spPr bwMode="auto">
          <a:xfrm>
            <a:off x="683568" y="3239730"/>
            <a:ext cx="7704856" cy="2853566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285"/>
              </a:avLst>
            </a:prstTxWarp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5400" b="1" kern="10" spc="50" dirty="0" smtClean="0">
                <a:ln w="11430"/>
                <a:solidFill>
                  <a:srgbClr val="FF33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免試入學</a:t>
            </a:r>
            <a:endParaRPr lang="en-US" altLang="zh-TW" sz="5400" b="1" kern="10" spc="50" dirty="0" smtClean="0">
              <a:ln w="11430"/>
              <a:solidFill>
                <a:srgbClr val="FF33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5400" b="1" kern="10" spc="50" dirty="0" smtClean="0">
                <a:ln w="11430"/>
                <a:solidFill>
                  <a:srgbClr val="FF33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管道簡介</a:t>
            </a:r>
            <a:endParaRPr lang="zh-TW" altLang="en-US" sz="5400" b="1" kern="10" spc="50" dirty="0">
              <a:ln w="11430"/>
              <a:solidFill>
                <a:srgbClr val="FF33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8273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5"/>
          <p:cNvSpPr txBox="1">
            <a:spLocks/>
          </p:cNvSpPr>
          <p:nvPr/>
        </p:nvSpPr>
        <p:spPr>
          <a:xfrm>
            <a:off x="683088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4D18E98E-5244-41EF-A560-F65122D22D3A}" type="slidenum">
              <a:rPr lang="zh-TW" altLang="en-US" smtClean="0"/>
              <a:pPr>
                <a:defRPr/>
              </a:pPr>
              <a:t>17</a:t>
            </a:fld>
            <a:endParaRPr lang="zh-TW" altLang="en-US" dirty="0"/>
          </a:p>
        </p:txBody>
      </p:sp>
      <p:grpSp>
        <p:nvGrpSpPr>
          <p:cNvPr id="12" name="群組 11"/>
          <p:cNvGrpSpPr/>
          <p:nvPr/>
        </p:nvGrpSpPr>
        <p:grpSpPr>
          <a:xfrm>
            <a:off x="2339752" y="1844824"/>
            <a:ext cx="3060184" cy="1836048"/>
            <a:chOff x="5184036" y="3645024"/>
            <a:chExt cx="3060184" cy="1836048"/>
          </a:xfrm>
        </p:grpSpPr>
        <p:sp>
          <p:nvSpPr>
            <p:cNvPr id="13" name="圓角矩形 12"/>
            <p:cNvSpPr>
              <a:spLocks noChangeArrowheads="1"/>
            </p:cNvSpPr>
            <p:nvPr/>
          </p:nvSpPr>
          <p:spPr bwMode="auto">
            <a:xfrm>
              <a:off x="6840220" y="4077072"/>
              <a:ext cx="1404000" cy="1404000"/>
            </a:xfrm>
            <a:prstGeom prst="roundRect">
              <a:avLst>
                <a:gd name="adj" fmla="val 16667"/>
              </a:avLst>
            </a:prstGeom>
            <a:solidFill>
              <a:srgbClr val="FF6699"/>
            </a:solidFill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t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公立</a:t>
              </a:r>
              <a:endParaRPr lang="en-US" altLang="zh-TW" sz="2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高中職</a:t>
              </a:r>
              <a:endParaRPr lang="en-US" altLang="zh-TW" sz="2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1400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多元</a:t>
              </a:r>
              <a:r>
                <a:rPr lang="zh-TW" altLang="en-US" sz="14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學習</a:t>
              </a:r>
              <a:r>
                <a:rPr lang="zh-TW" altLang="en-US" sz="1400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積分</a:t>
              </a:r>
              <a:endParaRPr lang="en-US" altLang="zh-TW" sz="1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1400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教育會考成績</a:t>
              </a:r>
            </a:p>
          </p:txBody>
        </p:sp>
        <p:sp>
          <p:nvSpPr>
            <p:cNvPr id="14" name="圓角矩形 13"/>
            <p:cNvSpPr>
              <a:spLocks noChangeArrowheads="1"/>
            </p:cNvSpPr>
            <p:nvPr/>
          </p:nvSpPr>
          <p:spPr bwMode="auto">
            <a:xfrm>
              <a:off x="5184036" y="4077072"/>
              <a:ext cx="1404000" cy="1404000"/>
            </a:xfrm>
            <a:prstGeom prst="roundRect">
              <a:avLst>
                <a:gd name="adj" fmla="val 16667"/>
              </a:avLst>
            </a:prstGeom>
            <a:solidFill>
              <a:srgbClr val="FF6699"/>
            </a:solidFill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t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私立</a:t>
              </a:r>
              <a:endParaRPr lang="en-US" altLang="zh-TW" sz="2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高中職</a:t>
              </a:r>
              <a:endParaRPr lang="en-US" altLang="zh-TW" sz="2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14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多元學習</a:t>
              </a:r>
              <a:r>
                <a:rPr lang="zh-TW" altLang="en-US" sz="1400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積分</a:t>
              </a:r>
              <a:endParaRPr lang="en-US" altLang="zh-TW" sz="1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5" name="向下箭號 14"/>
            <p:cNvSpPr/>
            <p:nvPr/>
          </p:nvSpPr>
          <p:spPr>
            <a:xfrm>
              <a:off x="5543952" y="3645024"/>
              <a:ext cx="720080" cy="504056"/>
            </a:xfrm>
            <a:prstGeom prst="downArrow">
              <a:avLst/>
            </a:prstGeom>
            <a:solidFill>
              <a:srgbClr val="FF99CC"/>
            </a:solidFill>
            <a:ln>
              <a:solidFill>
                <a:srgbClr val="FF3399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向下箭號 15"/>
            <p:cNvSpPr/>
            <p:nvPr/>
          </p:nvSpPr>
          <p:spPr>
            <a:xfrm>
              <a:off x="7164288" y="3645024"/>
              <a:ext cx="720080" cy="504056"/>
            </a:xfrm>
            <a:prstGeom prst="downArrow">
              <a:avLst/>
            </a:prstGeom>
            <a:solidFill>
              <a:srgbClr val="FF99CC"/>
            </a:solidFill>
            <a:ln>
              <a:solidFill>
                <a:srgbClr val="FF3399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2736304" y="5345921"/>
            <a:ext cx="37079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 smtClean="0">
                <a:solidFill>
                  <a:schemeClr val="accent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1.</a:t>
            </a:r>
            <a:r>
              <a:rPr lang="zh-TW" altLang="en-US" sz="2000" b="1" dirty="0" smtClean="0">
                <a:solidFill>
                  <a:schemeClr val="accent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新莊區周圍高中職</a:t>
            </a:r>
            <a:endParaRPr lang="en-US" altLang="zh-TW" sz="2000" b="1" dirty="0" smtClean="0">
              <a:solidFill>
                <a:schemeClr val="accent1">
                  <a:lumMod val="50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spcBef>
                <a:spcPts val="1200"/>
              </a:spcBef>
            </a:pPr>
            <a:r>
              <a:rPr lang="en-US" altLang="zh-TW" sz="2000" b="1" dirty="0" smtClean="0">
                <a:solidFill>
                  <a:schemeClr val="accent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2.</a:t>
            </a:r>
            <a:r>
              <a:rPr lang="zh-TW" altLang="en-US" sz="2000" b="1" dirty="0" smtClean="0">
                <a:solidFill>
                  <a:schemeClr val="accent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僅能填</a:t>
            </a:r>
            <a:r>
              <a:rPr lang="en-US" altLang="zh-TW" sz="2000" b="1" dirty="0" smtClean="0">
                <a:solidFill>
                  <a:schemeClr val="accent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1</a:t>
            </a:r>
            <a:r>
              <a:rPr lang="zh-TW" altLang="en-US" sz="2000" b="1" dirty="0" smtClean="0">
                <a:solidFill>
                  <a:schemeClr val="accent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個志願</a:t>
            </a:r>
            <a:endParaRPr lang="en-US" altLang="zh-TW" sz="2000" b="1" dirty="0" smtClean="0">
              <a:solidFill>
                <a:schemeClr val="accent1">
                  <a:lumMod val="50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spcBef>
                <a:spcPts val="1200"/>
              </a:spcBef>
            </a:pPr>
            <a:r>
              <a:rPr lang="en-US" altLang="zh-TW" sz="2000" b="1" dirty="0" smtClean="0">
                <a:solidFill>
                  <a:schemeClr val="accent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3.</a:t>
            </a:r>
            <a:r>
              <a:rPr lang="zh-TW" altLang="en-US" sz="2000" b="1" dirty="0" smtClean="0">
                <a:solidFill>
                  <a:schemeClr val="accent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經濟弱勢保障名額</a:t>
            </a:r>
            <a:endParaRPr lang="zh-TW" altLang="en-US" sz="2000" b="1" dirty="0">
              <a:solidFill>
                <a:schemeClr val="accent1">
                  <a:lumMod val="50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98047" y="246930"/>
            <a:ext cx="1093633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7200" spc="50" dirty="0">
                <a:ln w="57150"/>
                <a:solidFill>
                  <a:srgbClr val="FF0066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免試</a:t>
            </a:r>
            <a:r>
              <a:rPr lang="zh-TW" altLang="en-US" sz="7200" spc="50" dirty="0" smtClean="0">
                <a:ln w="57150"/>
                <a:solidFill>
                  <a:srgbClr val="FF0066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入學</a:t>
            </a:r>
            <a:endParaRPr lang="zh-TW" altLang="en-US" sz="7200" spc="50" dirty="0">
              <a:ln w="57150"/>
              <a:solidFill>
                <a:srgbClr val="FF0066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華康新綜藝體" panose="040B0709000000000000" pitchFamily="81" charset="-120"/>
              <a:ea typeface="華康新綜藝體" panose="040B0709000000000000" pitchFamily="81" charset="-120"/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5724129" y="188640"/>
            <a:ext cx="3384375" cy="3724360"/>
            <a:chOff x="2267744" y="188640"/>
            <a:chExt cx="3384375" cy="3724360"/>
          </a:xfrm>
        </p:grpSpPr>
        <p:sp>
          <p:nvSpPr>
            <p:cNvPr id="8" name="圓角矩形 7"/>
            <p:cNvSpPr>
              <a:spLocks noChangeArrowheads="1"/>
            </p:cNvSpPr>
            <p:nvPr/>
          </p:nvSpPr>
          <p:spPr bwMode="auto">
            <a:xfrm>
              <a:off x="2267744" y="188640"/>
              <a:ext cx="3204000" cy="1728192"/>
            </a:xfrm>
            <a:prstGeom prst="roundRect">
              <a:avLst>
                <a:gd name="adj" fmla="val 16667"/>
              </a:avLst>
            </a:prstGeom>
            <a:solidFill>
              <a:srgbClr val="FF6699"/>
            </a:solidFill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t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32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基北區聯合</a:t>
              </a:r>
              <a:endParaRPr lang="en-US" altLang="zh-TW" sz="3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32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免試入學</a:t>
              </a:r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2347306" y="2066341"/>
              <a:ext cx="3304813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</a:rPr>
                <a:t>1.</a:t>
              </a:r>
              <a:r>
                <a:rPr lang="zh-TW" altLang="en-US" sz="20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</a:rPr>
                <a:t>基北區所有公私立高中職</a:t>
              </a:r>
              <a:endParaRPr lang="en-US" altLang="zh-TW" sz="2000" b="1" dirty="0" smtClean="0">
                <a:solidFill>
                  <a:schemeClr val="accent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>
                <a:spcBef>
                  <a:spcPts val="1200"/>
                </a:spcBef>
              </a:pPr>
              <a:r>
                <a:rPr lang="en-US" altLang="zh-TW" sz="20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</a:rPr>
                <a:t>2.</a:t>
              </a:r>
              <a:r>
                <a:rPr lang="zh-TW" altLang="en-US" sz="20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</a:rPr>
                <a:t>填</a:t>
              </a:r>
              <a:r>
                <a:rPr lang="en-US" altLang="zh-TW" sz="20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</a:rPr>
                <a:t>30</a:t>
              </a:r>
              <a:r>
                <a:rPr lang="zh-TW" altLang="en-US" sz="20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itchFamily="34" charset="-120"/>
                  <a:ea typeface="微軟正黑體" pitchFamily="34" charset="-120"/>
                </a:rPr>
                <a:t>個志願</a:t>
              </a:r>
              <a:endParaRPr lang="en-US" altLang="zh-TW" sz="2000" b="1" dirty="0">
                <a:solidFill>
                  <a:schemeClr val="accent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>
                <a:spcBef>
                  <a:spcPts val="1200"/>
                </a:spcBef>
              </a:pPr>
              <a:r>
                <a:rPr lang="en-US" altLang="zh-TW" sz="2000" b="1" dirty="0" smtClean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rPr>
                <a:t>3.</a:t>
              </a:r>
              <a:r>
                <a:rPr lang="zh-TW" altLang="en-US" sz="2200" b="1" dirty="0" smtClean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rPr>
                <a:t>四月</a:t>
              </a:r>
              <a:r>
                <a:rPr lang="zh-TW" altLang="en-US" sz="2200" b="1" dirty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rPr>
                <a:t>底</a:t>
              </a:r>
              <a:r>
                <a:rPr lang="zh-TW" altLang="en-US" sz="2200" b="1" dirty="0" smtClean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rPr>
                <a:t>申請變更</a:t>
              </a:r>
              <a:r>
                <a:rPr lang="zh-TW" altLang="en-US" sz="2200" b="1" dirty="0">
                  <a:solidFill>
                    <a:srgbClr val="FF0000"/>
                  </a:solidFill>
                  <a:latin typeface="微軟正黑體" pitchFamily="34" charset="-120"/>
                  <a:ea typeface="微軟正黑體" pitchFamily="34" charset="-120"/>
                </a:rPr>
                <a:t>就學區</a:t>
              </a:r>
            </a:p>
            <a:p>
              <a:pPr>
                <a:spcBef>
                  <a:spcPts val="1200"/>
                </a:spcBef>
              </a:pPr>
              <a:endParaRPr lang="zh-TW" altLang="en-US" sz="2000" b="1" dirty="0">
                <a:solidFill>
                  <a:schemeClr val="accent1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  <p:sp>
          <p:nvSpPr>
            <p:cNvPr id="22" name="文字方塊 21"/>
            <p:cNvSpPr txBox="1"/>
            <p:nvPr/>
          </p:nvSpPr>
          <p:spPr>
            <a:xfrm>
              <a:off x="3419744" y="1396941"/>
              <a:ext cx="900000" cy="307777"/>
            </a:xfrm>
            <a:prstGeom prst="rect">
              <a:avLst/>
            </a:prstGeom>
            <a:solidFill>
              <a:srgbClr val="0070C0"/>
            </a:solidFill>
            <a:ln w="28575"/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zh-TW" altLang="en-US" sz="1400" b="1" dirty="0" smtClean="0">
                  <a:solidFill>
                    <a:schemeClr val="bg1"/>
                  </a:solidFill>
                  <a:latin typeface="微軟正黑體" pitchFamily="34" charset="-120"/>
                  <a:ea typeface="微軟正黑體" pitchFamily="34" charset="-120"/>
                </a:rPr>
                <a:t>一般學生</a:t>
              </a:r>
              <a:endParaRPr lang="zh-TW" altLang="en-US" sz="1400" b="1" dirty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</p:grpSp>
      <p:sp>
        <p:nvSpPr>
          <p:cNvPr id="9" name="圓角矩形 8"/>
          <p:cNvSpPr>
            <a:spLocks noChangeArrowheads="1"/>
          </p:cNvSpPr>
          <p:nvPr/>
        </p:nvSpPr>
        <p:spPr bwMode="auto">
          <a:xfrm>
            <a:off x="2267744" y="188640"/>
            <a:ext cx="3204000" cy="1728000"/>
          </a:xfrm>
          <a:prstGeom prst="roundRect">
            <a:avLst>
              <a:gd name="adj" fmla="val 16667"/>
            </a:avLst>
          </a:prstGeom>
          <a:solidFill>
            <a:srgbClr val="FF6699"/>
          </a:solidFill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3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優先</a:t>
            </a:r>
            <a:endParaRPr lang="en-US" altLang="zh-TW" sz="32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3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免試入學</a:t>
            </a:r>
          </a:p>
        </p:txBody>
      </p:sp>
      <p:sp>
        <p:nvSpPr>
          <p:cNvPr id="23" name="文字方塊 22"/>
          <p:cNvSpPr txBox="1"/>
          <p:nvPr/>
        </p:nvSpPr>
        <p:spPr>
          <a:xfrm>
            <a:off x="2406448" y="1394854"/>
            <a:ext cx="900000" cy="307777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一般學生</a:t>
            </a:r>
            <a:endParaRPr lang="zh-TW" altLang="en-US" sz="1400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3419744" y="1384223"/>
            <a:ext cx="900000" cy="307777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就近入學</a:t>
            </a:r>
            <a:endParaRPr lang="zh-TW" altLang="en-US" sz="1400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4422672" y="1384222"/>
            <a:ext cx="900000" cy="307777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經濟弱勢</a:t>
            </a:r>
            <a:endParaRPr lang="zh-TW" altLang="en-US" sz="1400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6" name="矩形 25">
            <a:hlinkClick r:id="rId3" action="ppaction://hlinksldjump"/>
          </p:cNvPr>
          <p:cNvSpPr/>
          <p:nvPr/>
        </p:nvSpPr>
        <p:spPr>
          <a:xfrm>
            <a:off x="4297395" y="3700770"/>
            <a:ext cx="1207382" cy="1600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丹鳳高中</a:t>
            </a:r>
            <a:endParaRPr lang="en-US" altLang="zh-TW" sz="1400" b="1" dirty="0" smtClean="0">
              <a:solidFill>
                <a:srgbClr val="FF00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新莊高中</a:t>
            </a:r>
            <a:endParaRPr lang="en-US" altLang="zh-TW" sz="1400" b="1" dirty="0" smtClean="0">
              <a:solidFill>
                <a:srgbClr val="FF00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泰山高中</a:t>
            </a:r>
            <a:endParaRPr lang="en-US" altLang="zh-TW" sz="1400" b="1" dirty="0" smtClean="0">
              <a:solidFill>
                <a:srgbClr val="FF00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林口高中</a:t>
            </a:r>
            <a:endParaRPr lang="en-US" altLang="zh-TW" sz="1400" b="1" dirty="0" smtClean="0">
              <a:solidFill>
                <a:srgbClr val="FF00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三重高中</a:t>
            </a:r>
            <a:endParaRPr lang="en-US" altLang="zh-TW" sz="1400" b="1" dirty="0" smtClean="0">
              <a:solidFill>
                <a:srgbClr val="FF00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400" b="1" dirty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三重商</a:t>
            </a: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工</a:t>
            </a:r>
            <a:r>
              <a:rPr lang="en-US" altLang="zh-TW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職</a:t>
            </a:r>
            <a:r>
              <a:rPr lang="en-US" altLang="zh-TW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>
              <a:defRPr/>
            </a:pP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泰山高中</a:t>
            </a:r>
            <a:r>
              <a:rPr lang="en-US" altLang="zh-TW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職</a:t>
            </a:r>
            <a:r>
              <a:rPr lang="en-US" altLang="zh-TW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zh-TW" sz="1400" b="1" dirty="0">
              <a:solidFill>
                <a:srgbClr val="FF00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矩形 26">
            <a:hlinkClick r:id="rId3" action="ppaction://hlinksldjump"/>
          </p:cNvPr>
          <p:cNvSpPr/>
          <p:nvPr/>
        </p:nvSpPr>
        <p:spPr>
          <a:xfrm>
            <a:off x="2411760" y="3700770"/>
            <a:ext cx="1261884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學校名單未定</a:t>
            </a:r>
            <a:endParaRPr lang="en-US" altLang="zh-TW" sz="1400" b="1" dirty="0" smtClean="0">
              <a:solidFill>
                <a:srgbClr val="FF00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400" b="1" dirty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去年</a:t>
            </a: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</a:t>
            </a:r>
            <a:r>
              <a:rPr lang="en-US" altLang="zh-TW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>
              <a:defRPr/>
            </a:pP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金陵  東海</a:t>
            </a:r>
            <a:endParaRPr lang="en-US" altLang="zh-TW" sz="1400" b="1" dirty="0" smtClean="0">
              <a:solidFill>
                <a:srgbClr val="FF00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格致  徐匯</a:t>
            </a:r>
            <a:endParaRPr lang="en-US" altLang="zh-TW" sz="1400" b="1" dirty="0" smtClean="0">
              <a:solidFill>
                <a:srgbClr val="FF00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400" b="1" dirty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恆</a:t>
            </a: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毅  醒吾</a:t>
            </a:r>
            <a:endParaRPr lang="en-US" altLang="zh-TW" sz="1400" b="1" dirty="0" smtClean="0">
              <a:solidFill>
                <a:srgbClr val="FF00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400" b="1" dirty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榖</a:t>
            </a:r>
            <a:r>
              <a:rPr lang="zh-TW" altLang="en-US" sz="1400" b="1" dirty="0" smtClean="0">
                <a:solidFill>
                  <a:srgbClr val="FF00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保  清傳</a:t>
            </a:r>
            <a:endParaRPr lang="en-US" altLang="zh-TW" sz="1400" b="1" dirty="0">
              <a:solidFill>
                <a:srgbClr val="FF00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9" name="群組 28"/>
          <p:cNvGrpSpPr/>
          <p:nvPr/>
        </p:nvGrpSpPr>
        <p:grpSpPr>
          <a:xfrm>
            <a:off x="1934095" y="66192"/>
            <a:ext cx="677318" cy="504056"/>
            <a:chOff x="1934095" y="66192"/>
            <a:chExt cx="677318" cy="504056"/>
          </a:xfrm>
        </p:grpSpPr>
        <p:sp>
          <p:nvSpPr>
            <p:cNvPr id="10" name="橢圓形圖說文字 9"/>
            <p:cNvSpPr/>
            <p:nvPr/>
          </p:nvSpPr>
          <p:spPr>
            <a:xfrm flipH="1">
              <a:off x="1934095" y="66192"/>
              <a:ext cx="677318" cy="504056"/>
            </a:xfrm>
            <a:prstGeom prst="wedgeEllipseCallout">
              <a:avLst/>
            </a:prstGeom>
            <a:ln>
              <a:solidFill>
                <a:srgbClr val="FF3399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1993951" y="133554"/>
              <a:ext cx="5576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rgbClr val="FF0066"/>
                  </a:solidFill>
                  <a:latin typeface="華康中黑體(P)" panose="02010600010101010101" pitchFamily="2" charset="-120"/>
                  <a:ea typeface="華康中黑體(P)" panose="02010600010101010101" pitchFamily="2" charset="-120"/>
                </a:rPr>
                <a:t>5</a:t>
              </a:r>
              <a:r>
                <a:rPr lang="zh-TW" altLang="en-US" b="1" dirty="0" smtClean="0">
                  <a:solidFill>
                    <a:srgbClr val="FF0066"/>
                  </a:solidFill>
                  <a:latin typeface="華康中黑體(P)" panose="02010600010101010101" pitchFamily="2" charset="-120"/>
                  <a:ea typeface="華康中黑體(P)" panose="02010600010101010101" pitchFamily="2" charset="-120"/>
                </a:rPr>
                <a:t>月</a:t>
              </a:r>
              <a:endParaRPr lang="zh-TW" altLang="en-US" b="1" dirty="0">
                <a:solidFill>
                  <a:srgbClr val="FF0066"/>
                </a:solidFill>
                <a:latin typeface="華康中黑體(P)" panose="02010600010101010101" pitchFamily="2" charset="-120"/>
                <a:ea typeface="華康中黑體(P)" panose="02010600010101010101" pitchFamily="2" charset="-120"/>
              </a:endParaRPr>
            </a:p>
          </p:txBody>
        </p:sp>
      </p:grpSp>
      <p:grpSp>
        <p:nvGrpSpPr>
          <p:cNvPr id="30" name="群組 29"/>
          <p:cNvGrpSpPr/>
          <p:nvPr/>
        </p:nvGrpSpPr>
        <p:grpSpPr>
          <a:xfrm>
            <a:off x="5580112" y="66192"/>
            <a:ext cx="677318" cy="504056"/>
            <a:chOff x="1934095" y="66192"/>
            <a:chExt cx="677318" cy="504056"/>
          </a:xfrm>
        </p:grpSpPr>
        <p:sp>
          <p:nvSpPr>
            <p:cNvPr id="31" name="橢圓形圖說文字 30"/>
            <p:cNvSpPr/>
            <p:nvPr/>
          </p:nvSpPr>
          <p:spPr>
            <a:xfrm flipH="1">
              <a:off x="1934095" y="66192"/>
              <a:ext cx="677318" cy="504056"/>
            </a:xfrm>
            <a:prstGeom prst="wedgeEllipseCallout">
              <a:avLst/>
            </a:prstGeom>
            <a:ln>
              <a:solidFill>
                <a:srgbClr val="FF3399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" name="文字方塊 31"/>
            <p:cNvSpPr txBox="1"/>
            <p:nvPr/>
          </p:nvSpPr>
          <p:spPr>
            <a:xfrm>
              <a:off x="1993951" y="133554"/>
              <a:ext cx="5576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 smtClean="0">
                  <a:solidFill>
                    <a:srgbClr val="FF0066"/>
                  </a:solidFill>
                  <a:latin typeface="華康中黑體(P)" panose="02010600010101010101" pitchFamily="2" charset="-120"/>
                  <a:ea typeface="華康中黑體(P)" panose="02010600010101010101" pitchFamily="2" charset="-120"/>
                </a:rPr>
                <a:t>6</a:t>
              </a:r>
              <a:r>
                <a:rPr lang="zh-TW" altLang="en-US" b="1" dirty="0" smtClean="0">
                  <a:solidFill>
                    <a:srgbClr val="FF0066"/>
                  </a:solidFill>
                  <a:latin typeface="華康中黑體(P)" panose="02010600010101010101" pitchFamily="2" charset="-120"/>
                  <a:ea typeface="華康中黑體(P)" panose="02010600010101010101" pitchFamily="2" charset="-120"/>
                </a:rPr>
                <a:t>月</a:t>
              </a:r>
              <a:endParaRPr lang="zh-TW" altLang="en-US" b="1" dirty="0">
                <a:solidFill>
                  <a:srgbClr val="FF0066"/>
                </a:solidFill>
                <a:latin typeface="華康中黑體(P)" panose="02010600010101010101" pitchFamily="2" charset="-120"/>
                <a:ea typeface="華康中黑體(P)" panose="02010600010101010101" pitchFamily="2" charset="-120"/>
              </a:endParaRPr>
            </a:p>
          </p:txBody>
        </p:sp>
      </p:grpSp>
      <p:sp>
        <p:nvSpPr>
          <p:cNvPr id="28" name="書卷 (垂直) 27"/>
          <p:cNvSpPr/>
          <p:nvPr/>
        </p:nvSpPr>
        <p:spPr>
          <a:xfrm>
            <a:off x="34931" y="908720"/>
            <a:ext cx="589881" cy="1585954"/>
          </a:xfrm>
          <a:prstGeom prst="verticalScroll">
            <a:avLst/>
          </a:prstGeom>
          <a:solidFill>
            <a:srgbClr val="FFFF0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校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內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團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報</a:t>
            </a:r>
            <a:endParaRPr lang="zh-TW" altLang="en-US" sz="2000" b="1" dirty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76148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536979" y="116632"/>
            <a:ext cx="8290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106</a:t>
            </a:r>
            <a:r>
              <a:rPr lang="zh-TW" altLang="en-US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年</a:t>
            </a:r>
            <a:endParaRPr lang="zh-TW" alt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46950" y="44624"/>
            <a:ext cx="48013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000" b="1" dirty="0" smtClean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基北區聯合免試入學</a:t>
            </a:r>
            <a:endParaRPr lang="zh-TW" altLang="en-US" sz="4000" b="1" dirty="0">
              <a:solidFill>
                <a:schemeClr val="accent6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35496" y="764704"/>
            <a:ext cx="28392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TW" altLang="en-US" sz="20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超額比序</a:t>
            </a:r>
            <a:r>
              <a:rPr lang="zh-TW" altLang="zh-TW" sz="20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項目</a:t>
            </a:r>
            <a:r>
              <a:rPr lang="zh-TW" altLang="en-US" sz="20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及積分</a:t>
            </a:r>
            <a:endParaRPr lang="zh-TW" altLang="en-US" sz="20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2592525"/>
              </p:ext>
            </p:extLst>
          </p:nvPr>
        </p:nvGraphicFramePr>
        <p:xfrm>
          <a:off x="107504" y="1196752"/>
          <a:ext cx="8879187" cy="557228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12168"/>
                <a:gridCol w="936104"/>
                <a:gridCol w="720080"/>
                <a:gridCol w="470903"/>
                <a:gridCol w="116840"/>
                <a:gridCol w="437403"/>
                <a:gridCol w="147617"/>
                <a:gridCol w="367679"/>
                <a:gridCol w="217340"/>
                <a:gridCol w="261733"/>
                <a:gridCol w="323286"/>
                <a:gridCol w="147617"/>
                <a:gridCol w="181116"/>
                <a:gridCol w="256287"/>
                <a:gridCol w="116840"/>
                <a:gridCol w="470903"/>
                <a:gridCol w="2195271"/>
              </a:tblGrid>
              <a:tr h="40956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項目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05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採計上限</a:t>
                      </a:r>
                      <a:endParaRPr lang="zh-TW" altLang="en-US" sz="105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gridSpan="13">
                  <a:txBody>
                    <a:bodyPr/>
                    <a:lstStyle/>
                    <a:p>
                      <a:pPr algn="ctr"/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積分換算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</a:tr>
              <a:tr h="365145">
                <a:tc rowSpan="5" gridSpan="2">
                  <a:txBody>
                    <a:bodyPr/>
                    <a:lstStyle/>
                    <a:p>
                      <a:pPr algn="ctr"/>
                      <a:r>
                        <a:rPr lang="zh-TW" altLang="en-US" sz="2600" b="1" smtClean="0">
                          <a:solidFill>
                            <a:srgbClr val="9900CC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志願序</a:t>
                      </a:r>
                      <a:endParaRPr lang="zh-TW" altLang="en-US" sz="2600" b="1" dirty="0">
                        <a:solidFill>
                          <a:srgbClr val="9900CC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5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zh-TW" altLang="en-US" sz="12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</a:t>
                      </a:r>
                      <a:endParaRPr lang="zh-TW" altLang="en-US"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10">
                  <a:txBody>
                    <a:bodyPr/>
                    <a:lstStyle/>
                    <a:p>
                      <a:pPr algn="ctr"/>
                      <a:endParaRPr lang="zh-TW" altLang="en-US" sz="14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6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u"/>
                      </a:pP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高級中等學校設有兩個以上類科</a:t>
                      </a: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含普通科、專業群科或綜合高中</a:t>
                      </a: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：</a:t>
                      </a:r>
                      <a:endParaRPr lang="en-US" altLang="zh-TW" sz="12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200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連續選填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該校之類科志願，不限定類科別數均</a:t>
                      </a:r>
                      <a:r>
                        <a:rPr lang="zh-TW" altLang="en-US" sz="1200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計為同一志願</a:t>
                      </a:r>
                      <a:endParaRPr lang="en-US" altLang="zh-TW" sz="1200" b="1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342900" indent="-342900" algn="l">
                        <a:buFont typeface="+mj-lt"/>
                        <a:buAutoNum type="arabicPeriod"/>
                      </a:pP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同校不同類科，</a:t>
                      </a:r>
                      <a:r>
                        <a:rPr lang="zh-TW" altLang="en-US" sz="1200" b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於不同志願序填寫，則依該志願序積分採計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76376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10">
                  <a:txBody>
                    <a:bodyPr/>
                    <a:lstStyle/>
                    <a:p>
                      <a:pPr algn="ctr"/>
                      <a:endParaRPr lang="zh-TW" altLang="en-US" sz="14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endParaRPr lang="zh-TW" altLang="en-US" sz="16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5145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10">
                  <a:txBody>
                    <a:bodyPr/>
                    <a:lstStyle/>
                    <a:p>
                      <a:pPr algn="ctr"/>
                      <a:endParaRPr lang="zh-TW" altLang="en-US" sz="14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6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5145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10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6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5145">
                <a:tc gridSpan="2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10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6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5145">
                <a:tc rowSpan="4">
                  <a:txBody>
                    <a:bodyPr/>
                    <a:lstStyle/>
                    <a:p>
                      <a:pPr algn="ctr"/>
                      <a:r>
                        <a:rPr lang="zh-TW" altLang="en-US" sz="2600" b="1" smtClean="0">
                          <a:solidFill>
                            <a:srgbClr val="9900CC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多元學習</a:t>
                      </a:r>
                      <a:endParaRPr lang="zh-TW" altLang="en-US" sz="2600" b="1" dirty="0">
                        <a:solidFill>
                          <a:srgbClr val="9900CC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TW" altLang="en-US" sz="1400" dirty="0" smtClean="0">
                          <a:solidFill>
                            <a:srgbClr val="9900CC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均衡學習</a:t>
                      </a:r>
                      <a:endParaRPr lang="zh-TW" altLang="en-US" sz="1400" dirty="0">
                        <a:solidFill>
                          <a:srgbClr val="9900CC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</a:t>
                      </a:r>
                      <a:endParaRPr lang="zh-TW" altLang="en-US"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10">
                  <a:txBody>
                    <a:bodyPr/>
                    <a:lstStyle/>
                    <a:p>
                      <a:pPr algn="ctr"/>
                      <a:endParaRPr lang="en-US" altLang="zh-TW" sz="1400" baseline="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endParaRPr lang="zh-TW" altLang="en-US" sz="16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u"/>
                      </a:pP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健體、藝文、綜合三領域前五學期平均成績及格</a:t>
                      </a: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(60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。</a:t>
                      </a:r>
                      <a:endParaRPr lang="en-US" altLang="zh-TW" sz="12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6514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10">
                  <a:txBody>
                    <a:bodyPr/>
                    <a:lstStyle/>
                    <a:p>
                      <a:pPr algn="ctr"/>
                      <a:endParaRPr lang="zh-TW" altLang="en-US" sz="14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6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249136">
                <a:tc vMerge="1"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TW" altLang="en-US" sz="1400" dirty="0" smtClean="0">
                          <a:solidFill>
                            <a:srgbClr val="9900CC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服務學習</a:t>
                      </a:r>
                      <a:endParaRPr lang="zh-TW" altLang="en-US" sz="1400" dirty="0">
                        <a:solidFill>
                          <a:srgbClr val="9900CC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</a:t>
                      </a:r>
                      <a:endParaRPr lang="zh-TW" altLang="en-US"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10">
                  <a:txBody>
                    <a:bodyPr/>
                    <a:lstStyle/>
                    <a:p>
                      <a:pPr algn="ctr"/>
                      <a:endParaRPr lang="zh-TW" altLang="en-US" sz="14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endParaRPr lang="zh-TW" altLang="en-US" sz="16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u"/>
                      </a:pP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採計期間為</a:t>
                      </a: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103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學年度上學期至</a:t>
                      </a: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105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學年度上學期，選</a:t>
                      </a: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學期進行採計。</a:t>
                      </a: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24913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10">
                  <a:txBody>
                    <a:bodyPr/>
                    <a:lstStyle/>
                    <a:p>
                      <a:pPr algn="ctr"/>
                      <a:endParaRPr lang="zh-TW" altLang="en-US" sz="14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endParaRPr lang="zh-TW" altLang="en-US" sz="16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400545">
                <a:tc rowSpan="4">
                  <a:txBody>
                    <a:bodyPr/>
                    <a:lstStyle/>
                    <a:p>
                      <a:pPr algn="ctr"/>
                      <a:r>
                        <a:rPr lang="zh-TW" altLang="en-US" sz="2600" b="1" smtClean="0">
                          <a:solidFill>
                            <a:srgbClr val="9900CC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教育會考</a:t>
                      </a:r>
                      <a:endParaRPr lang="zh-TW" altLang="en-US" sz="2600" b="1" dirty="0">
                        <a:solidFill>
                          <a:srgbClr val="9900CC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TW" altLang="en-US" sz="1400" b="1" dirty="0" smtClean="0">
                          <a:solidFill>
                            <a:srgbClr val="9900CC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五科</a:t>
                      </a:r>
                      <a:endParaRPr lang="zh-TW" altLang="en-US" sz="1400" b="1" dirty="0">
                        <a:solidFill>
                          <a:srgbClr val="9900CC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</a:t>
                      </a:r>
                      <a:endParaRPr lang="zh-TW" altLang="en-US"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12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en-US" altLang="zh-TW" sz="12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altLang="zh-TW" sz="12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altLang="zh-TW" sz="12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altLang="zh-TW" sz="12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endParaRPr lang="en-US" altLang="zh-TW" sz="12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12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u"/>
                      </a:pP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國文、數學、英語、社會、自然五科，各科按等級加標示轉換積分</a:t>
                      </a: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1-7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分。</a:t>
                      </a:r>
                      <a:endParaRPr lang="en-US" altLang="zh-TW" sz="12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u"/>
                      </a:pP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寫作測驗</a:t>
                      </a: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1-6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級分轉換積分</a:t>
                      </a: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0.1-1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35598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zh-TW" sz="1200" b="1" kern="100" dirty="0" smtClean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zh-TW" sz="1200" b="1" kern="100" dirty="0" smtClean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zh-TW" sz="1200" b="1" kern="100" dirty="0" smtClean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5598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TW" altLang="en-US" sz="1400" b="1" dirty="0" smtClean="0">
                          <a:solidFill>
                            <a:srgbClr val="9900CC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寫作測驗</a:t>
                      </a:r>
                      <a:endParaRPr lang="zh-TW" altLang="en-US" sz="1400" b="1" dirty="0">
                        <a:solidFill>
                          <a:srgbClr val="9900CC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05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</a:t>
                      </a:r>
                      <a:r>
                        <a:rPr lang="zh-TW" altLang="en-US" sz="12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5598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456431">
                <a:tc gridSpan="17">
                  <a:txBody>
                    <a:bodyPr/>
                    <a:lstStyle/>
                    <a:p>
                      <a:pPr algn="l"/>
                      <a:r>
                        <a:rPr lang="zh-TW" altLang="en-US" sz="20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                                                   總積分    </a:t>
                      </a:r>
                      <a:endParaRPr lang="zh-TW" altLang="en-US" sz="2000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7020272" y="6525344"/>
            <a:ext cx="2133600" cy="365125"/>
          </a:xfrm>
        </p:spPr>
        <p:txBody>
          <a:bodyPr/>
          <a:lstStyle/>
          <a:p>
            <a:fld id="{A5CE60B8-D763-40F3-A04E-87D2EFB86029}" type="slidenum">
              <a:rPr lang="zh-TW" altLang="en-US" smtClean="0"/>
              <a:pPr/>
              <a:t>18</a:t>
            </a:fld>
            <a:endParaRPr lang="zh-TW" altLang="en-US" dirty="0"/>
          </a:p>
        </p:txBody>
      </p:sp>
      <p:sp>
        <p:nvSpPr>
          <p:cNvPr id="2" name="矩形 1"/>
          <p:cNvSpPr/>
          <p:nvPr/>
        </p:nvSpPr>
        <p:spPr>
          <a:xfrm>
            <a:off x="2630935" y="2339588"/>
            <a:ext cx="639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36</a:t>
            </a:r>
            <a:r>
              <a:rPr lang="zh-TW" altLang="en-US" sz="14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endParaRPr lang="zh-TW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2630935" y="3645024"/>
            <a:ext cx="639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TW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</a:t>
            </a:r>
            <a:r>
              <a:rPr lang="zh-TW" altLang="en-US" sz="1400" b="1" dirty="0" smtClean="0">
                <a:solidFill>
                  <a:srgbClr val="4F81BD">
                    <a:lumMod val="5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endParaRPr lang="zh-TW" altLang="en-US" dirty="0">
              <a:solidFill>
                <a:srgbClr val="4F81BD">
                  <a:lumMod val="50000"/>
                </a:srgbClr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2630935" y="4355812"/>
            <a:ext cx="639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TW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</a:t>
            </a:r>
            <a:r>
              <a:rPr lang="zh-TW" altLang="en-US" sz="1400" b="1" dirty="0" smtClean="0">
                <a:solidFill>
                  <a:srgbClr val="4F81BD">
                    <a:lumMod val="5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endParaRPr lang="zh-TW" altLang="en-US" dirty="0">
              <a:solidFill>
                <a:srgbClr val="4F81BD">
                  <a:lumMod val="50000"/>
                </a:srgb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630935" y="5074959"/>
            <a:ext cx="639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TW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35</a:t>
            </a:r>
            <a:r>
              <a:rPr lang="zh-TW" altLang="en-US" sz="1400" b="1" dirty="0" smtClean="0">
                <a:solidFill>
                  <a:srgbClr val="4F81BD">
                    <a:lumMod val="5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endParaRPr lang="zh-TW" altLang="en-US" dirty="0">
              <a:solidFill>
                <a:srgbClr val="4F81BD">
                  <a:lumMod val="50000"/>
                </a:srgb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699864" y="5795972"/>
            <a:ext cx="5020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TW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1400" b="1" dirty="0" smtClean="0">
                <a:solidFill>
                  <a:srgbClr val="4F81BD">
                    <a:lumMod val="50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endParaRPr lang="zh-TW" altLang="en-US" dirty="0">
              <a:solidFill>
                <a:srgbClr val="4F81BD">
                  <a:lumMod val="50000"/>
                </a:srgbClr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499992" y="6237312"/>
            <a:ext cx="108074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108</a:t>
            </a:r>
            <a:r>
              <a:rPr lang="zh-TW" altLang="en-US" sz="2000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endParaRPr lang="zh-TW" altLang="en-US" sz="28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zh-TW" altLang="en-US" sz="2800" dirty="0"/>
          </a:p>
        </p:txBody>
      </p:sp>
      <p:graphicFrame>
        <p:nvGraphicFramePr>
          <p:cNvPr id="28" name="表格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7726265"/>
              </p:ext>
            </p:extLst>
          </p:nvPr>
        </p:nvGraphicFramePr>
        <p:xfrm>
          <a:off x="3299547" y="1605776"/>
          <a:ext cx="2671534" cy="183695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70903"/>
                <a:gridCol w="116840"/>
                <a:gridCol w="437403"/>
                <a:gridCol w="147617"/>
                <a:gridCol w="367679"/>
                <a:gridCol w="217340"/>
                <a:gridCol w="261733"/>
                <a:gridCol w="323286"/>
                <a:gridCol w="147617"/>
                <a:gridCol w="181116"/>
              </a:tblGrid>
              <a:tr h="365145">
                <a:tc gridSpan="10">
                  <a:txBody>
                    <a:bodyPr/>
                    <a:lstStyle/>
                    <a:p>
                      <a:pPr algn="ctr"/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</a:t>
                      </a:r>
                      <a:r>
                        <a:rPr lang="en-US" altLang="zh-TW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1~5</a:t>
                      </a:r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</a:t>
                      </a:r>
                      <a:endParaRPr lang="zh-TW" altLang="en-US" sz="14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6376">
                <a:tc gridSpan="10">
                  <a:txBody>
                    <a:bodyPr/>
                    <a:lstStyle/>
                    <a:p>
                      <a:pPr algn="ctr"/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</a:t>
                      </a:r>
                      <a:r>
                        <a:rPr lang="en-US" altLang="zh-TW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6~10</a:t>
                      </a:r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</a:t>
                      </a:r>
                      <a:endParaRPr lang="zh-TW" altLang="en-US" sz="14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5145">
                <a:tc gridSpan="10">
                  <a:txBody>
                    <a:bodyPr/>
                    <a:lstStyle/>
                    <a:p>
                      <a:pPr algn="ctr"/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</a:t>
                      </a:r>
                      <a:r>
                        <a:rPr lang="en-US" altLang="zh-TW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11~15</a:t>
                      </a:r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</a:t>
                      </a:r>
                      <a:endParaRPr lang="zh-TW" altLang="en-US" sz="14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5145">
                <a:tc gridSpan="10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</a:t>
                      </a:r>
                      <a:r>
                        <a:rPr lang="en-US" altLang="zh-TW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16~20</a:t>
                      </a:r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5145">
                <a:tc gridSpan="10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</a:t>
                      </a:r>
                      <a:r>
                        <a:rPr lang="en-US" altLang="zh-TW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21~30</a:t>
                      </a:r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9" name="表格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686335"/>
              </p:ext>
            </p:extLst>
          </p:nvPr>
        </p:nvGraphicFramePr>
        <p:xfrm>
          <a:off x="5948299" y="1605776"/>
          <a:ext cx="844030" cy="183695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56287"/>
                <a:gridCol w="116840"/>
                <a:gridCol w="470903"/>
              </a:tblGrid>
              <a:tr h="365145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36</a:t>
                      </a:r>
                      <a:r>
                        <a:rPr lang="zh-TW" altLang="en-US" sz="1600" b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600" b="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76376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35</a:t>
                      </a:r>
                      <a:r>
                        <a:rPr lang="zh-TW" altLang="en-US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6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5145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34</a:t>
                      </a:r>
                      <a:r>
                        <a:rPr lang="zh-TW" altLang="en-US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5145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33</a:t>
                      </a:r>
                      <a:r>
                        <a:rPr lang="zh-TW" altLang="en-US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5145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32</a:t>
                      </a:r>
                      <a:r>
                        <a:rPr lang="zh-TW" altLang="en-US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0" name="表格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883991"/>
              </p:ext>
            </p:extLst>
          </p:nvPr>
        </p:nvGraphicFramePr>
        <p:xfrm>
          <a:off x="3282582" y="4832715"/>
          <a:ext cx="3515564" cy="75652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70903"/>
                <a:gridCol w="116840"/>
                <a:gridCol w="437403"/>
                <a:gridCol w="147617"/>
                <a:gridCol w="367679"/>
                <a:gridCol w="217340"/>
                <a:gridCol w="261733"/>
                <a:gridCol w="323286"/>
                <a:gridCol w="147617"/>
                <a:gridCol w="181116"/>
                <a:gridCol w="256287"/>
                <a:gridCol w="116840"/>
                <a:gridCol w="470903"/>
              </a:tblGrid>
              <a:tr h="40054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</a:t>
                      </a:r>
                      <a:r>
                        <a:rPr lang="zh-TW" altLang="en-US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en-US" altLang="zh-TW" sz="14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r>
                        <a:rPr lang="zh-TW" altLang="en-US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en-US" altLang="zh-TW" sz="14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  <a:r>
                        <a:rPr lang="zh-TW" altLang="en-US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en-US" altLang="zh-TW" sz="14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r>
                        <a:rPr lang="zh-TW" altLang="en-US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en-US" altLang="zh-TW" sz="14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en-US" altLang="zh-TW" sz="14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r>
                        <a:rPr lang="zh-TW" altLang="en-US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en-US" altLang="zh-TW" sz="14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r>
                        <a:rPr lang="zh-TW" altLang="en-US" sz="14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en-US" altLang="zh-TW" sz="1400" b="1" dirty="0" smtClean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559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kern="1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</a:t>
                      </a:r>
                      <a:r>
                        <a:rPr lang="en-US" altLang="zh-TW" sz="1200" b="1" kern="100" baseline="300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++ </a:t>
                      </a:r>
                      <a:endParaRPr lang="zh-TW" altLang="zh-TW" sz="1200" b="1" kern="100" dirty="0" smtClean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kern="1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</a:t>
                      </a:r>
                      <a:r>
                        <a:rPr lang="en-US" altLang="zh-TW" sz="1200" b="1" kern="100" baseline="300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</a:t>
                      </a:r>
                      <a:endParaRPr lang="zh-TW" altLang="zh-TW" sz="1200" b="1" kern="100" dirty="0" smtClean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kern="1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</a:t>
                      </a:r>
                      <a:endParaRPr lang="zh-TW" altLang="zh-TW" sz="1200" b="1" kern="100" dirty="0" smtClean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kern="1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</a:t>
                      </a:r>
                      <a:r>
                        <a:rPr lang="en-US" altLang="zh-TW" sz="1200" b="1" kern="100" baseline="300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++</a:t>
                      </a:r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kern="1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</a:t>
                      </a:r>
                      <a:r>
                        <a:rPr lang="en-US" altLang="zh-TW" sz="1200" b="1" kern="100" baseline="300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</a:t>
                      </a:r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kern="1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</a:t>
                      </a:r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</a:t>
                      </a:r>
                      <a:endParaRPr lang="zh-TW" altLang="en-US" sz="1200" b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1" name="表格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97154"/>
              </p:ext>
            </p:extLst>
          </p:nvPr>
        </p:nvGraphicFramePr>
        <p:xfrm>
          <a:off x="3282582" y="5589240"/>
          <a:ext cx="3515564" cy="711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70903"/>
                <a:gridCol w="116840"/>
                <a:gridCol w="437403"/>
                <a:gridCol w="147617"/>
                <a:gridCol w="367679"/>
                <a:gridCol w="217340"/>
                <a:gridCol w="261733"/>
                <a:gridCol w="323286"/>
                <a:gridCol w="147617"/>
                <a:gridCol w="181116"/>
                <a:gridCol w="256287"/>
                <a:gridCol w="116840"/>
                <a:gridCol w="470903"/>
              </a:tblGrid>
              <a:tr h="35598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r>
                        <a:rPr lang="zh-TW" altLang="en-US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0.8</a:t>
                      </a:r>
                      <a:r>
                        <a:rPr lang="zh-TW" altLang="en-US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0.6</a:t>
                      </a:r>
                      <a:r>
                        <a:rPr lang="zh-TW" altLang="en-US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0.4</a:t>
                      </a:r>
                      <a:r>
                        <a:rPr lang="zh-TW" altLang="en-US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</a:t>
                      </a:r>
                      <a:r>
                        <a:rPr lang="zh-TW" altLang="en-US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</a:t>
                      </a:r>
                      <a:r>
                        <a:rPr lang="zh-TW" altLang="en-US" sz="1200" b="1" dirty="0" smtClean="0">
                          <a:solidFill>
                            <a:srgbClr val="C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200" b="1" dirty="0">
                        <a:solidFill>
                          <a:srgbClr val="C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5598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r>
                        <a:rPr lang="zh-TW" altLang="en-US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  <a:r>
                        <a:rPr lang="zh-TW" altLang="en-US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r>
                        <a:rPr lang="zh-TW" altLang="en-US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r>
                        <a:rPr lang="zh-TW" altLang="en-US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r>
                        <a:rPr lang="zh-TW" altLang="en-US" sz="12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2" name="表格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0548332"/>
              </p:ext>
            </p:extLst>
          </p:nvPr>
        </p:nvGraphicFramePr>
        <p:xfrm>
          <a:off x="3282582" y="3429000"/>
          <a:ext cx="3515564" cy="140085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70903"/>
                <a:gridCol w="116840"/>
                <a:gridCol w="437403"/>
                <a:gridCol w="147617"/>
                <a:gridCol w="367679"/>
                <a:gridCol w="217340"/>
                <a:gridCol w="261733"/>
                <a:gridCol w="323286"/>
                <a:gridCol w="147617"/>
                <a:gridCol w="181116"/>
                <a:gridCol w="256287"/>
                <a:gridCol w="116840"/>
                <a:gridCol w="470903"/>
              </a:tblGrid>
              <a:tr h="365145">
                <a:tc gridSpan="10">
                  <a:txBody>
                    <a:bodyPr/>
                    <a:lstStyle/>
                    <a:p>
                      <a:pPr algn="ctr"/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符合</a:t>
                      </a:r>
                      <a:r>
                        <a:rPr lang="en-US" altLang="zh-TW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個領域</a:t>
                      </a:r>
                      <a:endParaRPr lang="en-US" altLang="zh-TW" sz="1400" b="0" baseline="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600" b="0" baseline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</a:t>
                      </a:r>
                      <a:r>
                        <a:rPr lang="zh-TW" altLang="en-US" sz="1600" b="0" baseline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6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365145">
                <a:tc gridSpan="10">
                  <a:txBody>
                    <a:bodyPr/>
                    <a:lstStyle/>
                    <a:p>
                      <a:pPr algn="ctr"/>
                      <a:r>
                        <a:rPr lang="zh-TW" altLang="en-US" sz="1400" b="0" baseline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未     符     合 </a:t>
                      </a:r>
                      <a:endParaRPr lang="zh-TW" altLang="en-US" sz="14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0" baseline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  <a:r>
                        <a:rPr lang="zh-TW" altLang="en-US" sz="1600" b="0" baseline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600" b="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249136">
                <a:tc gridSpan="10">
                  <a:txBody>
                    <a:bodyPr/>
                    <a:lstStyle/>
                    <a:p>
                      <a:pPr algn="ctr"/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每學期服務滿</a:t>
                      </a:r>
                      <a:r>
                        <a:rPr lang="en-US" altLang="zh-TW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小時以上</a:t>
                      </a:r>
                      <a:endParaRPr lang="zh-TW" altLang="en-US" sz="14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  <a:r>
                        <a:rPr lang="zh-TW" altLang="en-US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6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249136">
                <a:tc gridSpan="10">
                  <a:txBody>
                    <a:bodyPr/>
                    <a:lstStyle/>
                    <a:p>
                      <a:pPr algn="ctr"/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每學期服務未滿</a:t>
                      </a:r>
                      <a:r>
                        <a:rPr lang="en-US" altLang="zh-TW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小時</a:t>
                      </a:r>
                      <a:endParaRPr lang="zh-TW" altLang="en-US" sz="14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  <a:r>
                        <a:rPr lang="zh-TW" altLang="en-US" sz="16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6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777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字方塊 9"/>
          <p:cNvSpPr txBox="1"/>
          <p:nvPr/>
        </p:nvSpPr>
        <p:spPr>
          <a:xfrm>
            <a:off x="179512" y="692696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TW" altLang="en-US" sz="24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超額比序順次</a:t>
            </a:r>
            <a:endParaRPr lang="zh-TW" altLang="en-US" sz="160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流程圖: 文件 3"/>
          <p:cNvSpPr>
            <a:spLocks/>
          </p:cNvSpPr>
          <p:nvPr/>
        </p:nvSpPr>
        <p:spPr bwMode="auto">
          <a:xfrm>
            <a:off x="2411760" y="1639719"/>
            <a:ext cx="2160000" cy="900000"/>
          </a:xfrm>
          <a:custGeom>
            <a:avLst/>
            <a:gdLst>
              <a:gd name="T0" fmla="*/ 0 w 21600"/>
              <a:gd name="T1" fmla="*/ 0 h 24595"/>
              <a:gd name="T2" fmla="*/ 261467371 w 21600"/>
              <a:gd name="T3" fmla="*/ 0 h 24595"/>
              <a:gd name="T4" fmla="*/ 261467371 w 21600"/>
              <a:gd name="T5" fmla="*/ 21043562 h 24595"/>
              <a:gd name="T6" fmla="*/ 0 w 21600"/>
              <a:gd name="T7" fmla="*/ 24505883 h 24595"/>
              <a:gd name="T8" fmla="*/ 0 w 21600"/>
              <a:gd name="T9" fmla="*/ 0 h 2459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1600"/>
              <a:gd name="T16" fmla="*/ 0 h 24595"/>
              <a:gd name="T17" fmla="*/ 21600 w 21600"/>
              <a:gd name="T18" fmla="*/ 24595 h 2459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1600" h="24595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9184" y="31580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25400">
            <a:solidFill>
              <a:schemeClr val="accent6">
                <a:lumMod val="75000"/>
              </a:schemeClr>
            </a:solidFill>
            <a:miter lim="800000"/>
            <a:headEnd/>
            <a:tailEnd/>
          </a:ln>
          <a:effectLst>
            <a:outerShdw blurRad="50800" dist="76201" dir="2700000" algn="tl" rotWithShape="0">
              <a:srgbClr val="808080">
                <a:alpha val="39998"/>
              </a:srgbClr>
            </a:outerShdw>
          </a:effectLst>
        </p:spPr>
        <p:txBody>
          <a:bodyPr tIns="180000" bIns="0"/>
          <a:lstStyle/>
          <a:p>
            <a:pPr algn="ctr">
              <a:defRPr/>
            </a:pPr>
            <a:r>
              <a:rPr lang="en-US" altLang="zh-TW" sz="24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4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</a:t>
            </a:r>
            <a:r>
              <a:rPr lang="zh-TW" altLang="en-US" sz="24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積分</a:t>
            </a:r>
            <a:r>
              <a:rPr lang="en-US" altLang="zh-TW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(108)</a:t>
            </a:r>
            <a:endParaRPr lang="zh-TW" altLang="en-US" dirty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矩形 14"/>
          <p:cNvSpPr>
            <a:spLocks noChangeArrowheads="1"/>
          </p:cNvSpPr>
          <p:nvPr/>
        </p:nvSpPr>
        <p:spPr bwMode="auto">
          <a:xfrm>
            <a:off x="539552" y="1639719"/>
            <a:ext cx="1744136" cy="863600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  <a:prstDash val="sysDash"/>
            <a:miter lim="800000"/>
            <a:headEnd/>
            <a:tailEnd/>
          </a:ln>
          <a:effectLst>
            <a:outerShdw blurRad="50800" dist="63500" dir="2700000" algn="tl" rotWithShape="0">
              <a:srgbClr val="808080">
                <a:alpha val="39998"/>
              </a:srgbClr>
            </a:outerShdw>
          </a:effectLst>
        </p:spPr>
        <p:txBody>
          <a:bodyPr anchor="ctr"/>
          <a:lstStyle/>
          <a:p>
            <a:pPr>
              <a:defRPr/>
            </a:pPr>
            <a:r>
              <a:rPr lang="zh-TW" altLang="en-US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志願序</a:t>
            </a:r>
            <a:r>
              <a:rPr lang="en-US" altLang="zh-TW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16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36)</a:t>
            </a:r>
          </a:p>
          <a:p>
            <a:pPr>
              <a:defRPr/>
            </a:pPr>
            <a:r>
              <a:rPr lang="zh-TW" altLang="en-US" sz="16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多元</a:t>
            </a:r>
            <a:r>
              <a:rPr lang="zh-TW" altLang="en-US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學習表現</a:t>
            </a:r>
            <a:r>
              <a:rPr lang="en-US" altLang="zh-TW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16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36)</a:t>
            </a:r>
          </a:p>
          <a:p>
            <a:pPr>
              <a:defRPr/>
            </a:pPr>
            <a:r>
              <a:rPr lang="zh-TW" altLang="en-US" sz="16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教育</a:t>
            </a:r>
            <a:r>
              <a:rPr lang="zh-TW" altLang="en-US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會考</a:t>
            </a:r>
            <a:r>
              <a:rPr lang="en-US" altLang="zh-TW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sz="16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36)</a:t>
            </a:r>
            <a:endParaRPr lang="zh-TW" altLang="en-US" sz="1600" dirty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539552" y="2361256"/>
            <a:ext cx="4032208" cy="1486181"/>
            <a:chOff x="539552" y="2361256"/>
            <a:chExt cx="4032208" cy="1486181"/>
          </a:xfrm>
        </p:grpSpPr>
        <p:sp>
          <p:nvSpPr>
            <p:cNvPr id="8" name="流程圖: 文件 3"/>
            <p:cNvSpPr>
              <a:spLocks/>
            </p:cNvSpPr>
            <p:nvPr/>
          </p:nvSpPr>
          <p:spPr bwMode="auto">
            <a:xfrm>
              <a:off x="2411760" y="2836212"/>
              <a:ext cx="2160000" cy="1011225"/>
            </a:xfrm>
            <a:custGeom>
              <a:avLst/>
              <a:gdLst>
                <a:gd name="T0" fmla="*/ 0 w 21600"/>
                <a:gd name="T1" fmla="*/ 0 h 24595"/>
                <a:gd name="T2" fmla="*/ 261467371 w 21600"/>
                <a:gd name="T3" fmla="*/ 0 h 24595"/>
                <a:gd name="T4" fmla="*/ 261467371 w 21600"/>
                <a:gd name="T5" fmla="*/ 20965709 h 24595"/>
                <a:gd name="T6" fmla="*/ 0 w 21600"/>
                <a:gd name="T7" fmla="*/ 24415219 h 24595"/>
                <a:gd name="T8" fmla="*/ 0 w 21600"/>
                <a:gd name="T9" fmla="*/ 0 h 2459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1600"/>
                <a:gd name="T16" fmla="*/ 0 h 24595"/>
                <a:gd name="T17" fmla="*/ 21600 w 21600"/>
                <a:gd name="T18" fmla="*/ 24595 h 2459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1600" h="24595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800" y="17322"/>
                    <a:pt x="9184" y="31580"/>
                    <a:pt x="0" y="201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400">
              <a:solidFill>
                <a:schemeClr val="accent6">
                  <a:lumMod val="75000"/>
                </a:schemeClr>
              </a:solidFill>
              <a:miter lim="800000"/>
              <a:headEnd/>
              <a:tailEnd/>
            </a:ln>
            <a:effectLst>
              <a:outerShdw blurRad="50800" dist="76201" dir="2700000" algn="tl" rotWithShape="0">
                <a:srgbClr val="808080">
                  <a:alpha val="39998"/>
                </a:srgbClr>
              </a:outerShdw>
            </a:effectLst>
          </p:spPr>
          <p:txBody>
            <a:bodyPr tIns="180000" bIns="0"/>
            <a:lstStyle/>
            <a:p>
              <a:pPr algn="ctr">
                <a:lnSpc>
                  <a:spcPts val="2200"/>
                </a:lnSpc>
                <a:defRPr/>
              </a:pPr>
              <a:r>
                <a:rPr lang="en-US" altLang="zh-TW" sz="24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2.</a:t>
              </a:r>
              <a:r>
                <a:rPr lang="zh-TW" altLang="en-US" sz="24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多元</a:t>
              </a:r>
              <a:r>
                <a:rPr lang="zh-TW" altLang="en-US" sz="2400" dirty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學習</a:t>
              </a:r>
              <a:r>
                <a:rPr lang="zh-TW" altLang="en-US" sz="24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表</a:t>
              </a:r>
              <a:endParaRPr lang="en-US" altLang="zh-TW" sz="24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>
                <a:lnSpc>
                  <a:spcPts val="2400"/>
                </a:lnSpc>
                <a:defRPr/>
              </a:pPr>
              <a:r>
                <a:rPr lang="zh-TW" altLang="en-US" sz="2400" dirty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zh-TW" altLang="en-US" sz="24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 現積分</a:t>
              </a:r>
              <a:r>
                <a:rPr lang="en-US" altLang="zh-TW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(36)</a:t>
              </a:r>
              <a:r>
                <a:rPr lang="zh-TW" altLang="en-US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zh-TW" altLang="en-US" sz="2000" dirty="0">
                  <a:solidFill>
                    <a:prstClr val="black"/>
                  </a:solidFill>
                  <a:latin typeface="Tw Cen MT"/>
                  <a:ea typeface="微軟正黑體"/>
                </a:rPr>
                <a:t>	</a:t>
              </a:r>
            </a:p>
            <a:p>
              <a:pPr algn="ctr">
                <a:defRPr/>
              </a:pPr>
              <a:endPara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" name="向下箭號 8"/>
            <p:cNvSpPr/>
            <p:nvPr/>
          </p:nvSpPr>
          <p:spPr>
            <a:xfrm>
              <a:off x="4132029" y="2361256"/>
              <a:ext cx="323850" cy="330200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矩形 17"/>
            <p:cNvSpPr>
              <a:spLocks noChangeArrowheads="1"/>
            </p:cNvSpPr>
            <p:nvPr/>
          </p:nvSpPr>
          <p:spPr bwMode="auto">
            <a:xfrm>
              <a:off x="539552" y="2836213"/>
              <a:ext cx="1744136" cy="696913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FF0000"/>
              </a:solidFill>
              <a:prstDash val="sysDash"/>
              <a:miter lim="800000"/>
              <a:headEnd/>
              <a:tailEnd/>
            </a:ln>
            <a:effectLst>
              <a:outerShdw blurRad="50800" dist="63500" dir="2700000" algn="tl" rotWithShape="0">
                <a:srgbClr val="808080">
                  <a:alpha val="39998"/>
                </a:srgbClr>
              </a:outerShdw>
            </a:effectLst>
          </p:spPr>
          <p:txBody>
            <a:bodyPr anchor="ctr"/>
            <a:lstStyle/>
            <a:p>
              <a:pPr>
                <a:defRPr/>
              </a:pPr>
              <a:r>
                <a:rPr lang="zh-TW" altLang="en-US" sz="1600" dirty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均衡學習</a:t>
              </a:r>
              <a:r>
                <a:rPr lang="en-US" altLang="zh-TW" sz="16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(21)</a:t>
              </a:r>
            </a:p>
            <a:p>
              <a:pPr>
                <a:defRPr/>
              </a:pPr>
              <a:r>
                <a:rPr lang="zh-TW" altLang="en-US" sz="16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服務</a:t>
              </a:r>
              <a:r>
                <a:rPr lang="zh-TW" altLang="en-US" sz="1600" dirty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學習</a:t>
              </a:r>
              <a:r>
                <a:rPr lang="en-US" altLang="zh-TW" sz="1600" dirty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en-US" altLang="zh-TW" sz="16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15)</a:t>
              </a:r>
              <a:endParaRPr lang="zh-TW" altLang="en-US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0" name="向下箭號 19"/>
          <p:cNvSpPr/>
          <p:nvPr/>
        </p:nvSpPr>
        <p:spPr>
          <a:xfrm>
            <a:off x="4132029" y="3705903"/>
            <a:ext cx="323850" cy="33020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1" name="流程圖: 文件 3"/>
          <p:cNvSpPr>
            <a:spLocks/>
          </p:cNvSpPr>
          <p:nvPr/>
        </p:nvSpPr>
        <p:spPr bwMode="auto">
          <a:xfrm>
            <a:off x="2411760" y="4082341"/>
            <a:ext cx="2160000" cy="900000"/>
          </a:xfrm>
          <a:custGeom>
            <a:avLst/>
            <a:gdLst>
              <a:gd name="T0" fmla="*/ 0 w 21600"/>
              <a:gd name="T1" fmla="*/ 0 h 24595"/>
              <a:gd name="T2" fmla="*/ 328516835 w 21600"/>
              <a:gd name="T3" fmla="*/ 0 h 24595"/>
              <a:gd name="T4" fmla="*/ 328516835 w 21600"/>
              <a:gd name="T5" fmla="*/ 20965709 h 24595"/>
              <a:gd name="T6" fmla="*/ 0 w 21600"/>
              <a:gd name="T7" fmla="*/ 24415219 h 24595"/>
              <a:gd name="T8" fmla="*/ 0 w 21600"/>
              <a:gd name="T9" fmla="*/ 0 h 2459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1600"/>
              <a:gd name="T16" fmla="*/ 0 h 24595"/>
              <a:gd name="T17" fmla="*/ 21600 w 21600"/>
              <a:gd name="T18" fmla="*/ 24595 h 2459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1600" h="24595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9184" y="31580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25400">
            <a:solidFill>
              <a:schemeClr val="accent6">
                <a:lumMod val="75000"/>
              </a:schemeClr>
            </a:solidFill>
            <a:miter lim="800000"/>
            <a:headEnd/>
            <a:tailEnd/>
          </a:ln>
          <a:effectLst>
            <a:outerShdw blurRad="50800" dist="76201" dir="2700000" algn="tl" rotWithShape="0">
              <a:srgbClr val="808080">
                <a:alpha val="39998"/>
              </a:srgbClr>
            </a:outerShdw>
          </a:effectLst>
        </p:spPr>
        <p:txBody>
          <a:bodyPr tIns="180000" bIns="0"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lnSpc>
                <a:spcPts val="2400"/>
              </a:lnSpc>
              <a:defRPr/>
            </a:pPr>
            <a:r>
              <a:rPr lang="en-US" altLang="zh-TW" sz="24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24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會考</a:t>
            </a:r>
            <a:r>
              <a:rPr lang="zh-TW" altLang="en-US" sz="24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總積分</a:t>
            </a:r>
            <a:r>
              <a:rPr lang="en-US" altLang="zh-TW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36)</a:t>
            </a:r>
            <a:endParaRPr lang="zh-TW" altLang="en-US" dirty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流程圖: 文件 3"/>
          <p:cNvSpPr>
            <a:spLocks/>
          </p:cNvSpPr>
          <p:nvPr/>
        </p:nvSpPr>
        <p:spPr bwMode="auto">
          <a:xfrm>
            <a:off x="4788024" y="2362034"/>
            <a:ext cx="2160000" cy="994957"/>
          </a:xfrm>
          <a:custGeom>
            <a:avLst/>
            <a:gdLst>
              <a:gd name="T0" fmla="*/ 0 w 21600"/>
              <a:gd name="T1" fmla="*/ 0 h 24595"/>
              <a:gd name="T2" fmla="*/ 261467371 w 21600"/>
              <a:gd name="T3" fmla="*/ 0 h 24595"/>
              <a:gd name="T4" fmla="*/ 261467371 w 21600"/>
              <a:gd name="T5" fmla="*/ 21043562 h 24595"/>
              <a:gd name="T6" fmla="*/ 0 w 21600"/>
              <a:gd name="T7" fmla="*/ 24505883 h 24595"/>
              <a:gd name="T8" fmla="*/ 0 w 21600"/>
              <a:gd name="T9" fmla="*/ 0 h 2459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1600"/>
              <a:gd name="T16" fmla="*/ 0 h 24595"/>
              <a:gd name="T17" fmla="*/ 21600 w 21600"/>
              <a:gd name="T18" fmla="*/ 24595 h 2459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1600" h="24595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9184" y="31580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25400">
            <a:solidFill>
              <a:schemeClr val="accent6">
                <a:lumMod val="75000"/>
              </a:schemeClr>
            </a:solidFill>
            <a:miter lim="800000"/>
            <a:headEnd/>
            <a:tailEnd/>
          </a:ln>
          <a:effectLst>
            <a:outerShdw blurRad="50800" dist="76201" dir="2700000" algn="tl" rotWithShape="0">
              <a:srgbClr val="808080">
                <a:alpha val="39998"/>
              </a:srgbClr>
            </a:outerShdw>
          </a:effectLst>
        </p:spPr>
        <p:txBody>
          <a:bodyPr tIns="180000" bIns="0"/>
          <a:lstStyle/>
          <a:p>
            <a:pPr algn="ctr">
              <a:defRPr/>
            </a:pPr>
            <a:r>
              <a:rPr lang="en-US" altLang="zh-TW" sz="24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24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志願</a:t>
            </a:r>
            <a:r>
              <a:rPr lang="zh-TW" altLang="en-US" sz="24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序</a:t>
            </a:r>
            <a:r>
              <a:rPr lang="zh-TW" altLang="en-US" sz="24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積分</a:t>
            </a:r>
            <a:r>
              <a:rPr lang="en-US" altLang="zh-TW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(36)</a:t>
            </a:r>
            <a:endParaRPr lang="zh-TW" altLang="en-US" dirty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>
              <a:defRPr/>
            </a:pPr>
            <a:endParaRPr lang="zh-TW" altLang="en-US" sz="24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48" name="Group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968111"/>
              </p:ext>
            </p:extLst>
          </p:nvPr>
        </p:nvGraphicFramePr>
        <p:xfrm>
          <a:off x="7068889" y="1412776"/>
          <a:ext cx="1895359" cy="1645272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{8A107856-5554-42FB-B03E-39F5DBC370BA}</a:tableStyleId>
              </a:tblPr>
              <a:tblGrid>
                <a:gridCol w="576064"/>
                <a:gridCol w="1319295"/>
              </a:tblGrid>
              <a:tr h="252000">
                <a:tc gridSpan="2"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defRPr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1pPr>
                      <a:lvl2pPr marL="20002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6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2pPr>
                      <a:lvl3pPr marL="38417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3pPr>
                      <a:lvl4pPr marL="566738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4pPr>
                      <a:lvl5pPr marL="749300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5pPr>
                      <a:lvl6pPr marL="12065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6pPr>
                      <a:lvl7pPr marL="16637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7pPr>
                      <a:lvl8pPr marL="21209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8pPr>
                      <a:lvl9pPr marL="25781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志願積分採計說明</a:t>
                      </a:r>
                      <a:endParaRPr kumimoji="1" lang="zh-TW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Noto Sans T Chinese Regular"/>
                      </a:endParaRPr>
                    </a:p>
                  </a:txBody>
                  <a:tcPr marL="51443" marR="51443" marT="45666" marB="45666" horzOverflow="overflow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  <a:tr h="252000"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defRPr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1pPr>
                      <a:lvl2pPr marL="20002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6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2pPr>
                      <a:lvl3pPr marL="38417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3pPr>
                      <a:lvl4pPr marL="566738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4pPr>
                      <a:lvl5pPr marL="749300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5pPr>
                      <a:lvl6pPr marL="12065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6pPr>
                      <a:lvl7pPr marL="16637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7pPr>
                      <a:lvl8pPr marL="21209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8pPr>
                      <a:lvl9pPr marL="25781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36</a:t>
                      </a:r>
                      <a:r>
                        <a:rPr kumimoji="1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kumimoji="1" lang="zh-TW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Noto Sans T Chinese Regular"/>
                      </a:endParaRPr>
                    </a:p>
                  </a:txBody>
                  <a:tcPr marL="51443" marR="51443" marT="45666" marB="45666" horzOverflow="overflow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defRPr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1pPr>
                      <a:lvl2pPr marL="20002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6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2pPr>
                      <a:lvl3pPr marL="38417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3pPr>
                      <a:lvl4pPr marL="566738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4pPr>
                      <a:lvl5pPr marL="749300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5pPr>
                      <a:lvl6pPr marL="12065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6pPr>
                      <a:lvl7pPr marL="16637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7pPr>
                      <a:lvl8pPr marL="21209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8pPr>
                      <a:lvl9pPr marL="25781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</a:t>
                      </a:r>
                      <a:r>
                        <a:rPr kumimoji="0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至第</a:t>
                      </a:r>
                      <a:r>
                        <a:rPr kumimoji="0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</a:t>
                      </a:r>
                      <a:endParaRPr kumimoji="0" lang="en-US" altLang="zh-TW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1443" marR="51443" marT="45666" marB="45666" horzOverflow="overflow">
                    <a:lnL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52000"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defRPr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1pPr>
                      <a:lvl2pPr marL="20002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6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2pPr>
                      <a:lvl3pPr marL="38417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3pPr>
                      <a:lvl4pPr marL="566738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4pPr>
                      <a:lvl5pPr marL="749300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5pPr>
                      <a:lvl6pPr marL="12065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6pPr>
                      <a:lvl7pPr marL="16637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7pPr>
                      <a:lvl8pPr marL="21209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8pPr>
                      <a:lvl9pPr marL="25781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35</a:t>
                      </a:r>
                      <a:r>
                        <a:rPr kumimoji="1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kumimoji="1" lang="zh-TW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Noto Sans T Chinese Regular"/>
                      </a:endParaRPr>
                    </a:p>
                  </a:txBody>
                  <a:tcPr marL="51443" marR="51443" marT="45666" marB="45666" horzOverflow="overflow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defRPr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1pPr>
                      <a:lvl2pPr marL="20002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6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2pPr>
                      <a:lvl3pPr marL="38417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3pPr>
                      <a:lvl4pPr marL="566738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4pPr>
                      <a:lvl5pPr marL="749300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5pPr>
                      <a:lvl6pPr marL="12065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6pPr>
                      <a:lvl7pPr marL="16637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7pPr>
                      <a:lvl8pPr marL="21209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8pPr>
                      <a:lvl9pPr marL="25781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</a:t>
                      </a:r>
                      <a:r>
                        <a:rPr kumimoji="0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至第</a:t>
                      </a:r>
                      <a:r>
                        <a:rPr kumimoji="0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</a:t>
                      </a:r>
                      <a:endParaRPr kumimoji="0" lang="zh-TW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Noto Sans T Chinese Regular"/>
                      </a:endParaRPr>
                    </a:p>
                  </a:txBody>
                  <a:tcPr marL="51443" marR="51443" marT="45666" marB="45666" horzOverflow="overflow">
                    <a:lnL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52000"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defRPr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1pPr>
                      <a:lvl2pPr marL="20002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6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2pPr>
                      <a:lvl3pPr marL="38417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3pPr>
                      <a:lvl4pPr marL="566738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4pPr>
                      <a:lvl5pPr marL="749300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5pPr>
                      <a:lvl6pPr marL="12065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6pPr>
                      <a:lvl7pPr marL="16637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7pPr>
                      <a:lvl8pPr marL="21209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8pPr>
                      <a:lvl9pPr marL="25781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34</a:t>
                      </a:r>
                      <a:r>
                        <a:rPr kumimoji="1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kumimoji="1" lang="zh-TW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Noto Sans T Chinese Regular"/>
                      </a:endParaRPr>
                    </a:p>
                  </a:txBody>
                  <a:tcPr marL="51443" marR="51443" marT="45666" marB="45666" horzOverflow="overflow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defRPr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1pPr>
                      <a:lvl2pPr marL="20002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6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2pPr>
                      <a:lvl3pPr marL="38417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3pPr>
                      <a:lvl4pPr marL="566738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4pPr>
                      <a:lvl5pPr marL="749300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5pPr>
                      <a:lvl6pPr marL="12065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6pPr>
                      <a:lvl7pPr marL="16637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7pPr>
                      <a:lvl8pPr marL="21209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8pPr>
                      <a:lvl9pPr marL="25781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</a:t>
                      </a:r>
                      <a:r>
                        <a:rPr kumimoji="0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</a:t>
                      </a: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至第</a:t>
                      </a:r>
                      <a:r>
                        <a:rPr kumimoji="0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15</a:t>
                      </a: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</a:t>
                      </a:r>
                      <a:endParaRPr kumimoji="0" lang="zh-TW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Noto Sans T Chinese Regular"/>
                      </a:endParaRPr>
                    </a:p>
                  </a:txBody>
                  <a:tcPr marL="51443" marR="51443" marT="45666" marB="45666" horzOverflow="overflow">
                    <a:lnL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52000"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defRPr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1pPr>
                      <a:lvl2pPr marL="20002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6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2pPr>
                      <a:lvl3pPr marL="38417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3pPr>
                      <a:lvl4pPr marL="566738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4pPr>
                      <a:lvl5pPr marL="749300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5pPr>
                      <a:lvl6pPr marL="12065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6pPr>
                      <a:lvl7pPr marL="16637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7pPr>
                      <a:lvl8pPr marL="21209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8pPr>
                      <a:lvl9pPr marL="25781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33</a:t>
                      </a:r>
                      <a:r>
                        <a:rPr kumimoji="1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kumimoji="1" lang="zh-TW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Noto Sans T Chinese Regular"/>
                      </a:endParaRPr>
                    </a:p>
                  </a:txBody>
                  <a:tcPr marL="51443" marR="51443" marT="45666" marB="45666" horzOverflow="overflow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defRPr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1pPr>
                      <a:lvl2pPr marL="20002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6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2pPr>
                      <a:lvl3pPr marL="38417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3pPr>
                      <a:lvl4pPr marL="566738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4pPr>
                      <a:lvl5pPr marL="749300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5pPr>
                      <a:lvl6pPr marL="12065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6pPr>
                      <a:lvl7pPr marL="16637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7pPr>
                      <a:lvl8pPr marL="21209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8pPr>
                      <a:lvl9pPr marL="25781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</a:t>
                      </a:r>
                      <a:r>
                        <a:rPr kumimoji="0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16</a:t>
                      </a: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至第</a:t>
                      </a:r>
                      <a:r>
                        <a:rPr kumimoji="0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</a:t>
                      </a:r>
                      <a:endParaRPr kumimoji="1" lang="zh-TW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Noto Sans T Chinese Regular"/>
                      </a:endParaRPr>
                    </a:p>
                  </a:txBody>
                  <a:tcPr marL="51443" marR="51443" marT="45666" marB="45666" horzOverflow="overflow">
                    <a:lnL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52000"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defRPr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1pPr>
                      <a:lvl2pPr marL="20002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6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2pPr>
                      <a:lvl3pPr marL="38417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3pPr>
                      <a:lvl4pPr marL="566738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4pPr>
                      <a:lvl5pPr marL="749300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5pPr>
                      <a:lvl6pPr marL="12065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6pPr>
                      <a:lvl7pPr marL="16637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7pPr>
                      <a:lvl8pPr marL="21209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8pPr>
                      <a:lvl9pPr marL="25781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32</a:t>
                      </a:r>
                      <a:r>
                        <a:rPr kumimoji="1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kumimoji="1" lang="zh-TW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Noto Sans T Chinese Regular"/>
                      </a:endParaRPr>
                    </a:p>
                  </a:txBody>
                  <a:tcPr marL="51443" marR="51443" marT="45666" marB="45666" horzOverflow="overflow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Clr>
                          <a:schemeClr val="accent1"/>
                        </a:buClr>
                        <a:buSzPct val="100000"/>
                        <a:buFont typeface="Calibri" pitchFamily="34" charset="0"/>
                        <a:defRPr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1pPr>
                      <a:lvl2pPr marL="20002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6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2pPr>
                      <a:lvl3pPr marL="384175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3pPr>
                      <a:lvl4pPr marL="566738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4pPr>
                      <a:lvl5pPr marL="749300" eaLnBrk="0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5pPr>
                      <a:lvl6pPr marL="12065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6pPr>
                      <a:lvl7pPr marL="16637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7pPr>
                      <a:lvl8pPr marL="21209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8pPr>
                      <a:lvl9pPr marL="2578100" eaLnBrk="0" fontAlgn="base" hangingPunct="0">
                        <a:lnSpc>
                          <a:spcPct val="90000"/>
                        </a:lnSpc>
                        <a:spcBef>
                          <a:spcPts val="200"/>
                        </a:spcBef>
                        <a:spcAft>
                          <a:spcPts val="400"/>
                        </a:spcAft>
                        <a:buClr>
                          <a:schemeClr val="accent1"/>
                        </a:buClr>
                        <a:buFont typeface="Calibri" pitchFamily="34" charset="0"/>
                        <a:defRPr sz="1200">
                          <a:solidFill>
                            <a:srgbClr val="404040"/>
                          </a:solidFill>
                          <a:latin typeface="Calibri" pitchFamily="34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第</a:t>
                      </a:r>
                      <a:r>
                        <a:rPr kumimoji="0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21</a:t>
                      </a: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至第</a:t>
                      </a:r>
                      <a:r>
                        <a:rPr kumimoji="0" lang="en-US" altLang="zh-TW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30</a:t>
                      </a:r>
                      <a:r>
                        <a:rPr kumimoji="0" lang="zh-TW" altLang="en-US" sz="120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</a:t>
                      </a:r>
                      <a:endParaRPr kumimoji="1" lang="zh-TW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Noto Sans T Chinese Regular"/>
                      </a:endParaRPr>
                    </a:p>
                  </a:txBody>
                  <a:tcPr marL="51443" marR="51443" marT="45666" marB="45666" horzOverflow="overflow">
                    <a:lnL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6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文字方塊 5"/>
          <p:cNvSpPr txBox="1"/>
          <p:nvPr/>
        </p:nvSpPr>
        <p:spPr>
          <a:xfrm>
            <a:off x="2409422" y="1268760"/>
            <a:ext cx="1170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比序</a:t>
            </a:r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開始</a:t>
            </a:r>
            <a:endParaRPr lang="zh-TW" alt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5" name="群組 4"/>
          <p:cNvGrpSpPr/>
          <p:nvPr/>
        </p:nvGrpSpPr>
        <p:grpSpPr>
          <a:xfrm>
            <a:off x="4788024" y="4365104"/>
            <a:ext cx="2160000" cy="1296144"/>
            <a:chOff x="4788024" y="4365104"/>
            <a:chExt cx="2160000" cy="1296144"/>
          </a:xfrm>
        </p:grpSpPr>
        <p:sp>
          <p:nvSpPr>
            <p:cNvPr id="51" name="流程圖: 文件 3"/>
            <p:cNvSpPr>
              <a:spLocks/>
            </p:cNvSpPr>
            <p:nvPr/>
          </p:nvSpPr>
          <p:spPr bwMode="auto">
            <a:xfrm>
              <a:off x="4788024" y="4761248"/>
              <a:ext cx="2160000" cy="900000"/>
            </a:xfrm>
            <a:custGeom>
              <a:avLst/>
              <a:gdLst>
                <a:gd name="T0" fmla="*/ 0 w 21600"/>
                <a:gd name="T1" fmla="*/ 0 h 24595"/>
                <a:gd name="T2" fmla="*/ 261467371 w 21600"/>
                <a:gd name="T3" fmla="*/ 0 h 24595"/>
                <a:gd name="T4" fmla="*/ 261467371 w 21600"/>
                <a:gd name="T5" fmla="*/ 20965685 h 24595"/>
                <a:gd name="T6" fmla="*/ 0 w 21600"/>
                <a:gd name="T7" fmla="*/ 24415156 h 24595"/>
                <a:gd name="T8" fmla="*/ 0 w 21600"/>
                <a:gd name="T9" fmla="*/ 0 h 2459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1600"/>
                <a:gd name="T16" fmla="*/ 0 h 24595"/>
                <a:gd name="T17" fmla="*/ 21600 w 21600"/>
                <a:gd name="T18" fmla="*/ 24595 h 2459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1600" h="24595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800" y="17322"/>
                    <a:pt x="9184" y="31580"/>
                    <a:pt x="0" y="201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400">
              <a:solidFill>
                <a:schemeClr val="accent6">
                  <a:lumMod val="75000"/>
                </a:schemeClr>
              </a:solidFill>
              <a:miter lim="800000"/>
              <a:headEnd/>
              <a:tailEnd/>
            </a:ln>
            <a:effectLst>
              <a:outerShdw blurRad="50800" dist="76201" dir="2700000" algn="tl" rotWithShape="0">
                <a:srgbClr val="808080">
                  <a:alpha val="39998"/>
                </a:srgbClr>
              </a:outerShdw>
            </a:effectLst>
          </p:spPr>
          <p:txBody>
            <a:bodyPr tIns="180000" bIns="0"/>
            <a:lstStyle/>
            <a:p>
              <a:pPr algn="ctr">
                <a:lnSpc>
                  <a:spcPts val="1900"/>
                </a:lnSpc>
                <a:defRPr/>
              </a:pPr>
              <a:r>
                <a:rPr lang="en-US" altLang="zh-TW" sz="24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6</a:t>
              </a:r>
              <a:r>
                <a:rPr lang="en-US" altLang="zh-TW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.</a:t>
              </a:r>
              <a:r>
                <a:rPr lang="zh-TW" altLang="en-US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增額人數</a:t>
              </a:r>
              <a:r>
                <a:rPr lang="en-US" altLang="zh-TW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5%</a:t>
              </a:r>
              <a:r>
                <a:rPr lang="zh-TW" altLang="en-US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內</a:t>
              </a:r>
              <a:endParaRPr lang="en-US" altLang="zh-TW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>
                <a:lnSpc>
                  <a:spcPts val="1900"/>
                </a:lnSpc>
                <a:defRPr/>
              </a:pPr>
              <a:r>
                <a:rPr lang="zh-TW" altLang="en-US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直接增額錄取</a:t>
              </a:r>
              <a:endParaRPr lang="zh-TW" altLang="en-US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7" name="向下箭號 56"/>
            <p:cNvSpPr/>
            <p:nvPr/>
          </p:nvSpPr>
          <p:spPr>
            <a:xfrm>
              <a:off x="6594073" y="4365104"/>
              <a:ext cx="323850" cy="330200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4788024" y="5517232"/>
            <a:ext cx="2160000" cy="1260040"/>
            <a:chOff x="4788024" y="5517232"/>
            <a:chExt cx="2160000" cy="1260040"/>
          </a:xfrm>
        </p:grpSpPr>
        <p:sp>
          <p:nvSpPr>
            <p:cNvPr id="54" name="流程圖: 文件 3"/>
            <p:cNvSpPr>
              <a:spLocks/>
            </p:cNvSpPr>
            <p:nvPr/>
          </p:nvSpPr>
          <p:spPr bwMode="auto">
            <a:xfrm>
              <a:off x="4788024" y="5877272"/>
              <a:ext cx="2160000" cy="900000"/>
            </a:xfrm>
            <a:custGeom>
              <a:avLst/>
              <a:gdLst>
                <a:gd name="T0" fmla="*/ 0 w 21600"/>
                <a:gd name="T1" fmla="*/ 0 h 24595"/>
                <a:gd name="T2" fmla="*/ 261467371 w 21600"/>
                <a:gd name="T3" fmla="*/ 0 h 24595"/>
                <a:gd name="T4" fmla="*/ 261467371 w 21600"/>
                <a:gd name="T5" fmla="*/ 20965685 h 24595"/>
                <a:gd name="T6" fmla="*/ 0 w 21600"/>
                <a:gd name="T7" fmla="*/ 24415156 h 24595"/>
                <a:gd name="T8" fmla="*/ 0 w 21600"/>
                <a:gd name="T9" fmla="*/ 0 h 2459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1600"/>
                <a:gd name="T16" fmla="*/ 0 h 24595"/>
                <a:gd name="T17" fmla="*/ 21600 w 21600"/>
                <a:gd name="T18" fmla="*/ 24595 h 2459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1600" h="24595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800" y="17322"/>
                    <a:pt x="9184" y="31580"/>
                    <a:pt x="0" y="201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400">
              <a:solidFill>
                <a:schemeClr val="accent6">
                  <a:lumMod val="75000"/>
                </a:schemeClr>
              </a:solidFill>
              <a:miter lim="800000"/>
              <a:headEnd/>
              <a:tailEnd/>
            </a:ln>
            <a:effectLst>
              <a:outerShdw blurRad="50800" dist="76201" dir="2700000" algn="tl" rotWithShape="0">
                <a:srgbClr val="808080">
                  <a:alpha val="39998"/>
                </a:srgbClr>
              </a:outerShdw>
            </a:effectLst>
          </p:spPr>
          <p:txBody>
            <a:bodyPr tIns="180000" bIns="0"/>
            <a:lstStyle/>
            <a:p>
              <a:pPr>
                <a:lnSpc>
                  <a:spcPts val="2000"/>
                </a:lnSpc>
                <a:defRPr/>
              </a:pPr>
              <a:r>
                <a:rPr lang="en-US" altLang="zh-TW" sz="24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7</a:t>
              </a:r>
              <a:r>
                <a:rPr lang="en-US" altLang="zh-TW" sz="16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.</a:t>
              </a:r>
              <a:r>
                <a:rPr lang="zh-TW" altLang="en-US" sz="16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增額人數</a:t>
              </a:r>
              <a:r>
                <a:rPr lang="zh-TW" altLang="en-US" sz="1600" dirty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高於</a:t>
              </a:r>
              <a:r>
                <a:rPr lang="en-US" altLang="zh-TW" sz="1600" dirty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5%</a:t>
              </a:r>
              <a:r>
                <a:rPr lang="zh-TW" altLang="en-US" sz="1600" dirty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時，依選填</a:t>
              </a:r>
              <a:r>
                <a:rPr lang="zh-TW" altLang="en-US" sz="1600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志願順序錄取</a:t>
              </a:r>
              <a:endParaRPr lang="zh-TW" altLang="en-US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8" name="向下箭號 57"/>
            <p:cNvSpPr/>
            <p:nvPr/>
          </p:nvSpPr>
          <p:spPr>
            <a:xfrm>
              <a:off x="6594073" y="5517232"/>
              <a:ext cx="323850" cy="330200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9" name="向下箭號 58"/>
          <p:cNvSpPr/>
          <p:nvPr/>
        </p:nvSpPr>
        <p:spPr>
          <a:xfrm>
            <a:off x="6594073" y="1988840"/>
            <a:ext cx="323850" cy="33020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>
          <a:xfrm>
            <a:off x="6902656" y="6520259"/>
            <a:ext cx="2133600" cy="365125"/>
          </a:xfrm>
        </p:spPr>
        <p:txBody>
          <a:bodyPr/>
          <a:lstStyle/>
          <a:p>
            <a:fld id="{A5CE60B8-D763-40F3-A04E-87D2EFB86029}" type="slidenum">
              <a:rPr lang="zh-TW" altLang="en-US" smtClean="0"/>
              <a:pPr/>
              <a:t>19</a:t>
            </a:fld>
            <a:endParaRPr lang="zh-TW" altLang="en-US" dirty="0"/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2972341"/>
              </p:ext>
            </p:extLst>
          </p:nvPr>
        </p:nvGraphicFramePr>
        <p:xfrm>
          <a:off x="123448" y="4077072"/>
          <a:ext cx="2160240" cy="265305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540060"/>
                <a:gridCol w="540060"/>
                <a:gridCol w="451419"/>
                <a:gridCol w="628701"/>
              </a:tblGrid>
              <a:tr h="324000">
                <a:tc gridSpan="2">
                  <a:txBody>
                    <a:bodyPr/>
                    <a:lstStyle/>
                    <a:p>
                      <a:pPr algn="ctr"/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五科</a:t>
                      </a:r>
                      <a:endParaRPr lang="zh-TW" altLang="en-US" sz="14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TW" altLang="en-US" sz="14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寫作測驗</a:t>
                      </a:r>
                      <a:endParaRPr lang="zh-TW" altLang="en-US" sz="14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A</a:t>
                      </a:r>
                      <a:r>
                        <a:rPr lang="en-US" altLang="zh-TW" sz="1200" kern="100" baseline="300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++ </a:t>
                      </a:r>
                      <a:endParaRPr lang="zh-TW" altLang="zh-TW" sz="1200" kern="100" dirty="0" smtClean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  <a:endParaRPr lang="zh-TW" altLang="en-US" sz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A</a:t>
                      </a:r>
                      <a:r>
                        <a:rPr lang="en-US" altLang="zh-TW" sz="1200" kern="100" baseline="300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</a:t>
                      </a:r>
                      <a:endParaRPr lang="zh-TW" altLang="zh-TW" sz="1200" kern="100" dirty="0" smtClean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0.8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  <a:endParaRPr lang="zh-TW" altLang="en-US" sz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A</a:t>
                      </a:r>
                      <a:endParaRPr lang="zh-TW" altLang="zh-TW" sz="1200" kern="100" dirty="0" smtClean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0.6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8505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B</a:t>
                      </a:r>
                      <a:r>
                        <a:rPr lang="en-US" altLang="zh-TW" sz="1200" kern="100" baseline="300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++</a:t>
                      </a:r>
                      <a:endParaRPr lang="zh-TW" altLang="en-US" sz="12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0.4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B</a:t>
                      </a:r>
                      <a:r>
                        <a:rPr lang="en-US" altLang="zh-TW" sz="1200" kern="100" baseline="300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</a:t>
                      </a:r>
                      <a:endParaRPr lang="zh-TW" altLang="en-US" sz="12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kern="1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B</a:t>
                      </a:r>
                      <a:endParaRPr lang="zh-TW" altLang="en-US" sz="12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C</a:t>
                      </a:r>
                      <a:endParaRPr lang="zh-TW" altLang="en-US" sz="1200" dirty="0" smtClean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r>
                        <a:rPr lang="zh-TW" altLang="en-US" sz="12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</a:t>
                      </a: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zh-TW" altLang="en-US" sz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BlToT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4" name="群組 3"/>
          <p:cNvGrpSpPr/>
          <p:nvPr/>
        </p:nvGrpSpPr>
        <p:grpSpPr>
          <a:xfrm>
            <a:off x="4788024" y="3242816"/>
            <a:ext cx="3097604" cy="2660869"/>
            <a:chOff x="4788024" y="3242816"/>
            <a:chExt cx="3097604" cy="2660869"/>
          </a:xfrm>
        </p:grpSpPr>
        <p:sp>
          <p:nvSpPr>
            <p:cNvPr id="47" name="流程圖: 文件 3"/>
            <p:cNvSpPr>
              <a:spLocks/>
            </p:cNvSpPr>
            <p:nvPr/>
          </p:nvSpPr>
          <p:spPr bwMode="auto">
            <a:xfrm>
              <a:off x="4788024" y="3609120"/>
              <a:ext cx="2160000" cy="900000"/>
            </a:xfrm>
            <a:custGeom>
              <a:avLst/>
              <a:gdLst>
                <a:gd name="T0" fmla="*/ 0 w 21600"/>
                <a:gd name="T1" fmla="*/ 0 h 24595"/>
                <a:gd name="T2" fmla="*/ 261467371 w 21600"/>
                <a:gd name="T3" fmla="*/ 0 h 24595"/>
                <a:gd name="T4" fmla="*/ 261467371 w 21600"/>
                <a:gd name="T5" fmla="*/ 20965685 h 24595"/>
                <a:gd name="T6" fmla="*/ 0 w 21600"/>
                <a:gd name="T7" fmla="*/ 24415156 h 24595"/>
                <a:gd name="T8" fmla="*/ 0 w 21600"/>
                <a:gd name="T9" fmla="*/ 0 h 2459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1600"/>
                <a:gd name="T16" fmla="*/ 0 h 24595"/>
                <a:gd name="T17" fmla="*/ 21600 w 21600"/>
                <a:gd name="T18" fmla="*/ 24595 h 2459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1600" h="24595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800" y="17322"/>
                    <a:pt x="9184" y="31580"/>
                    <a:pt x="0" y="201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400">
              <a:solidFill>
                <a:schemeClr val="accent6">
                  <a:lumMod val="75000"/>
                </a:schemeClr>
              </a:solidFill>
              <a:miter lim="800000"/>
              <a:headEnd/>
              <a:tailEnd/>
            </a:ln>
            <a:effectLst>
              <a:outerShdw blurRad="50800" dist="76201" dir="2700000" algn="tl" rotWithShape="0">
                <a:srgbClr val="808080">
                  <a:alpha val="39998"/>
                </a:srgbClr>
              </a:outerShdw>
            </a:effectLst>
          </p:spPr>
          <p:txBody>
            <a:bodyPr tIns="180000" bIns="0"/>
            <a:lstStyle/>
            <a:p>
              <a:pPr>
                <a:lnSpc>
                  <a:spcPts val="2400"/>
                </a:lnSpc>
                <a:defRPr/>
              </a:pPr>
              <a:r>
                <a:rPr lang="en-US" altLang="zh-TW" sz="2400" b="1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5.</a:t>
              </a:r>
              <a:r>
                <a:rPr lang="zh-TW" altLang="en-US" b="1" dirty="0" smtClean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各科</a:t>
              </a:r>
              <a:r>
                <a:rPr lang="zh-TW" altLang="en-US" b="1" dirty="0">
                  <a:solidFill>
                    <a:schemeClr val="tx2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等級加標示</a:t>
              </a:r>
              <a:endParaRPr lang="zh-TW" altLang="en-US" b="1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6" name="向下箭號 55"/>
            <p:cNvSpPr/>
            <p:nvPr/>
          </p:nvSpPr>
          <p:spPr>
            <a:xfrm>
              <a:off x="6594073" y="3242816"/>
              <a:ext cx="323850" cy="330200"/>
            </a:xfrm>
            <a:prstGeom prst="down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流程圖: 文件 3"/>
            <p:cNvSpPr/>
            <p:nvPr/>
          </p:nvSpPr>
          <p:spPr bwMode="auto">
            <a:xfrm>
              <a:off x="7139747" y="3645024"/>
              <a:ext cx="576000" cy="288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3959"/>
                <a:gd name="connsiteX1" fmla="*/ 21600 w 21600"/>
                <a:gd name="connsiteY1" fmla="*/ 0 h 23959"/>
                <a:gd name="connsiteX2" fmla="*/ 21600 w 21600"/>
                <a:gd name="connsiteY2" fmla="*/ 17322 h 23959"/>
                <a:gd name="connsiteX3" fmla="*/ 0 w 21600"/>
                <a:gd name="connsiteY3" fmla="*/ 20172 h 23959"/>
                <a:gd name="connsiteX4" fmla="*/ 0 w 21600"/>
                <a:gd name="connsiteY4" fmla="*/ 0 h 23959"/>
                <a:gd name="connsiteX0" fmla="*/ 0 w 21600"/>
                <a:gd name="connsiteY0" fmla="*/ 0 h 23168"/>
                <a:gd name="connsiteX1" fmla="*/ 21600 w 21600"/>
                <a:gd name="connsiteY1" fmla="*/ 0 h 23168"/>
                <a:gd name="connsiteX2" fmla="*/ 21600 w 21600"/>
                <a:gd name="connsiteY2" fmla="*/ 17322 h 23168"/>
                <a:gd name="connsiteX3" fmla="*/ 0 w 21600"/>
                <a:gd name="connsiteY3" fmla="*/ 20172 h 23168"/>
                <a:gd name="connsiteX4" fmla="*/ 0 w 21600"/>
                <a:gd name="connsiteY4" fmla="*/ 0 h 23168"/>
                <a:gd name="connsiteX0" fmla="*/ 0 w 21600"/>
                <a:gd name="connsiteY0" fmla="*/ 0 h 22077"/>
                <a:gd name="connsiteX1" fmla="*/ 21600 w 21600"/>
                <a:gd name="connsiteY1" fmla="*/ 0 h 22077"/>
                <a:gd name="connsiteX2" fmla="*/ 21600 w 21600"/>
                <a:gd name="connsiteY2" fmla="*/ 17322 h 22077"/>
                <a:gd name="connsiteX3" fmla="*/ 0 w 21600"/>
                <a:gd name="connsiteY3" fmla="*/ 20172 h 22077"/>
                <a:gd name="connsiteX4" fmla="*/ 0 w 21600"/>
                <a:gd name="connsiteY4" fmla="*/ 0 h 22077"/>
                <a:gd name="connsiteX0" fmla="*/ 0 w 21600"/>
                <a:gd name="connsiteY0" fmla="*/ 0 h 24595"/>
                <a:gd name="connsiteX1" fmla="*/ 21600 w 21600"/>
                <a:gd name="connsiteY1" fmla="*/ 0 h 24595"/>
                <a:gd name="connsiteX2" fmla="*/ 21600 w 21600"/>
                <a:gd name="connsiteY2" fmla="*/ 17322 h 24595"/>
                <a:gd name="connsiteX3" fmla="*/ 0 w 21600"/>
                <a:gd name="connsiteY3" fmla="*/ 20172 h 24595"/>
                <a:gd name="connsiteX4" fmla="*/ 0 w 21600"/>
                <a:gd name="connsiteY4" fmla="*/ 0 h 2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24595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800" y="17322"/>
                    <a:pt x="9184" y="31580"/>
                    <a:pt x="0" y="201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0066"/>
            </a:solidFill>
            <a:ln>
              <a:solidFill>
                <a:srgbClr val="C00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" bIns="0"/>
            <a:lstStyle/>
            <a:p>
              <a:pPr algn="ctr">
                <a:defRPr/>
              </a:pPr>
              <a:r>
                <a:rPr lang="zh-TW" altLang="en-US" sz="14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國文</a:t>
              </a:r>
              <a:endParaRPr lang="en-US" altLang="zh-TW" sz="1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4" name="流程圖: 文件 3"/>
            <p:cNvSpPr/>
            <p:nvPr/>
          </p:nvSpPr>
          <p:spPr bwMode="auto">
            <a:xfrm>
              <a:off x="7139747" y="4039156"/>
              <a:ext cx="576000" cy="288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3959"/>
                <a:gd name="connsiteX1" fmla="*/ 21600 w 21600"/>
                <a:gd name="connsiteY1" fmla="*/ 0 h 23959"/>
                <a:gd name="connsiteX2" fmla="*/ 21600 w 21600"/>
                <a:gd name="connsiteY2" fmla="*/ 17322 h 23959"/>
                <a:gd name="connsiteX3" fmla="*/ 0 w 21600"/>
                <a:gd name="connsiteY3" fmla="*/ 20172 h 23959"/>
                <a:gd name="connsiteX4" fmla="*/ 0 w 21600"/>
                <a:gd name="connsiteY4" fmla="*/ 0 h 23959"/>
                <a:gd name="connsiteX0" fmla="*/ 0 w 21600"/>
                <a:gd name="connsiteY0" fmla="*/ 0 h 23168"/>
                <a:gd name="connsiteX1" fmla="*/ 21600 w 21600"/>
                <a:gd name="connsiteY1" fmla="*/ 0 h 23168"/>
                <a:gd name="connsiteX2" fmla="*/ 21600 w 21600"/>
                <a:gd name="connsiteY2" fmla="*/ 17322 h 23168"/>
                <a:gd name="connsiteX3" fmla="*/ 0 w 21600"/>
                <a:gd name="connsiteY3" fmla="*/ 20172 h 23168"/>
                <a:gd name="connsiteX4" fmla="*/ 0 w 21600"/>
                <a:gd name="connsiteY4" fmla="*/ 0 h 23168"/>
                <a:gd name="connsiteX0" fmla="*/ 0 w 21600"/>
                <a:gd name="connsiteY0" fmla="*/ 0 h 22077"/>
                <a:gd name="connsiteX1" fmla="*/ 21600 w 21600"/>
                <a:gd name="connsiteY1" fmla="*/ 0 h 22077"/>
                <a:gd name="connsiteX2" fmla="*/ 21600 w 21600"/>
                <a:gd name="connsiteY2" fmla="*/ 17322 h 22077"/>
                <a:gd name="connsiteX3" fmla="*/ 0 w 21600"/>
                <a:gd name="connsiteY3" fmla="*/ 20172 h 22077"/>
                <a:gd name="connsiteX4" fmla="*/ 0 w 21600"/>
                <a:gd name="connsiteY4" fmla="*/ 0 h 22077"/>
                <a:gd name="connsiteX0" fmla="*/ 0 w 21600"/>
                <a:gd name="connsiteY0" fmla="*/ 0 h 24595"/>
                <a:gd name="connsiteX1" fmla="*/ 21600 w 21600"/>
                <a:gd name="connsiteY1" fmla="*/ 0 h 24595"/>
                <a:gd name="connsiteX2" fmla="*/ 21600 w 21600"/>
                <a:gd name="connsiteY2" fmla="*/ 17322 h 24595"/>
                <a:gd name="connsiteX3" fmla="*/ 0 w 21600"/>
                <a:gd name="connsiteY3" fmla="*/ 20172 h 24595"/>
                <a:gd name="connsiteX4" fmla="*/ 0 w 21600"/>
                <a:gd name="connsiteY4" fmla="*/ 0 h 2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24595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800" y="17322"/>
                    <a:pt x="9184" y="31580"/>
                    <a:pt x="0" y="201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0066"/>
            </a:solidFill>
            <a:ln>
              <a:solidFill>
                <a:srgbClr val="C00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" bIns="0"/>
            <a:lstStyle/>
            <a:p>
              <a:pPr algn="ctr">
                <a:defRPr/>
              </a:pPr>
              <a:r>
                <a:rPr lang="zh-TW" altLang="en-US" sz="14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數學</a:t>
              </a:r>
              <a:endParaRPr lang="en-US" altLang="zh-TW" sz="1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5" name="流程圖: 文件 3"/>
            <p:cNvSpPr/>
            <p:nvPr/>
          </p:nvSpPr>
          <p:spPr bwMode="auto">
            <a:xfrm>
              <a:off x="7139747" y="4433288"/>
              <a:ext cx="576000" cy="288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3959"/>
                <a:gd name="connsiteX1" fmla="*/ 21600 w 21600"/>
                <a:gd name="connsiteY1" fmla="*/ 0 h 23959"/>
                <a:gd name="connsiteX2" fmla="*/ 21600 w 21600"/>
                <a:gd name="connsiteY2" fmla="*/ 17322 h 23959"/>
                <a:gd name="connsiteX3" fmla="*/ 0 w 21600"/>
                <a:gd name="connsiteY3" fmla="*/ 20172 h 23959"/>
                <a:gd name="connsiteX4" fmla="*/ 0 w 21600"/>
                <a:gd name="connsiteY4" fmla="*/ 0 h 23959"/>
                <a:gd name="connsiteX0" fmla="*/ 0 w 21600"/>
                <a:gd name="connsiteY0" fmla="*/ 0 h 23168"/>
                <a:gd name="connsiteX1" fmla="*/ 21600 w 21600"/>
                <a:gd name="connsiteY1" fmla="*/ 0 h 23168"/>
                <a:gd name="connsiteX2" fmla="*/ 21600 w 21600"/>
                <a:gd name="connsiteY2" fmla="*/ 17322 h 23168"/>
                <a:gd name="connsiteX3" fmla="*/ 0 w 21600"/>
                <a:gd name="connsiteY3" fmla="*/ 20172 h 23168"/>
                <a:gd name="connsiteX4" fmla="*/ 0 w 21600"/>
                <a:gd name="connsiteY4" fmla="*/ 0 h 23168"/>
                <a:gd name="connsiteX0" fmla="*/ 0 w 21600"/>
                <a:gd name="connsiteY0" fmla="*/ 0 h 22077"/>
                <a:gd name="connsiteX1" fmla="*/ 21600 w 21600"/>
                <a:gd name="connsiteY1" fmla="*/ 0 h 22077"/>
                <a:gd name="connsiteX2" fmla="*/ 21600 w 21600"/>
                <a:gd name="connsiteY2" fmla="*/ 17322 h 22077"/>
                <a:gd name="connsiteX3" fmla="*/ 0 w 21600"/>
                <a:gd name="connsiteY3" fmla="*/ 20172 h 22077"/>
                <a:gd name="connsiteX4" fmla="*/ 0 w 21600"/>
                <a:gd name="connsiteY4" fmla="*/ 0 h 22077"/>
                <a:gd name="connsiteX0" fmla="*/ 0 w 21600"/>
                <a:gd name="connsiteY0" fmla="*/ 0 h 24595"/>
                <a:gd name="connsiteX1" fmla="*/ 21600 w 21600"/>
                <a:gd name="connsiteY1" fmla="*/ 0 h 24595"/>
                <a:gd name="connsiteX2" fmla="*/ 21600 w 21600"/>
                <a:gd name="connsiteY2" fmla="*/ 17322 h 24595"/>
                <a:gd name="connsiteX3" fmla="*/ 0 w 21600"/>
                <a:gd name="connsiteY3" fmla="*/ 20172 h 24595"/>
                <a:gd name="connsiteX4" fmla="*/ 0 w 21600"/>
                <a:gd name="connsiteY4" fmla="*/ 0 h 2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24595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800" y="17322"/>
                    <a:pt x="9184" y="31580"/>
                    <a:pt x="0" y="201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0066"/>
            </a:solidFill>
            <a:ln>
              <a:solidFill>
                <a:srgbClr val="C00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" bIns="0"/>
            <a:lstStyle/>
            <a:p>
              <a:pPr algn="ctr">
                <a:defRPr/>
              </a:pPr>
              <a:r>
                <a:rPr lang="zh-TW" altLang="en-US" sz="14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英語</a:t>
              </a:r>
              <a:endParaRPr lang="en-US" altLang="zh-TW" sz="1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6" name="流程圖: 文件 3"/>
            <p:cNvSpPr/>
            <p:nvPr/>
          </p:nvSpPr>
          <p:spPr bwMode="auto">
            <a:xfrm>
              <a:off x="7139747" y="4827420"/>
              <a:ext cx="576000" cy="288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3959"/>
                <a:gd name="connsiteX1" fmla="*/ 21600 w 21600"/>
                <a:gd name="connsiteY1" fmla="*/ 0 h 23959"/>
                <a:gd name="connsiteX2" fmla="*/ 21600 w 21600"/>
                <a:gd name="connsiteY2" fmla="*/ 17322 h 23959"/>
                <a:gd name="connsiteX3" fmla="*/ 0 w 21600"/>
                <a:gd name="connsiteY3" fmla="*/ 20172 h 23959"/>
                <a:gd name="connsiteX4" fmla="*/ 0 w 21600"/>
                <a:gd name="connsiteY4" fmla="*/ 0 h 23959"/>
                <a:gd name="connsiteX0" fmla="*/ 0 w 21600"/>
                <a:gd name="connsiteY0" fmla="*/ 0 h 23168"/>
                <a:gd name="connsiteX1" fmla="*/ 21600 w 21600"/>
                <a:gd name="connsiteY1" fmla="*/ 0 h 23168"/>
                <a:gd name="connsiteX2" fmla="*/ 21600 w 21600"/>
                <a:gd name="connsiteY2" fmla="*/ 17322 h 23168"/>
                <a:gd name="connsiteX3" fmla="*/ 0 w 21600"/>
                <a:gd name="connsiteY3" fmla="*/ 20172 h 23168"/>
                <a:gd name="connsiteX4" fmla="*/ 0 w 21600"/>
                <a:gd name="connsiteY4" fmla="*/ 0 h 23168"/>
                <a:gd name="connsiteX0" fmla="*/ 0 w 21600"/>
                <a:gd name="connsiteY0" fmla="*/ 0 h 22077"/>
                <a:gd name="connsiteX1" fmla="*/ 21600 w 21600"/>
                <a:gd name="connsiteY1" fmla="*/ 0 h 22077"/>
                <a:gd name="connsiteX2" fmla="*/ 21600 w 21600"/>
                <a:gd name="connsiteY2" fmla="*/ 17322 h 22077"/>
                <a:gd name="connsiteX3" fmla="*/ 0 w 21600"/>
                <a:gd name="connsiteY3" fmla="*/ 20172 h 22077"/>
                <a:gd name="connsiteX4" fmla="*/ 0 w 21600"/>
                <a:gd name="connsiteY4" fmla="*/ 0 h 22077"/>
                <a:gd name="connsiteX0" fmla="*/ 0 w 21600"/>
                <a:gd name="connsiteY0" fmla="*/ 0 h 24595"/>
                <a:gd name="connsiteX1" fmla="*/ 21600 w 21600"/>
                <a:gd name="connsiteY1" fmla="*/ 0 h 24595"/>
                <a:gd name="connsiteX2" fmla="*/ 21600 w 21600"/>
                <a:gd name="connsiteY2" fmla="*/ 17322 h 24595"/>
                <a:gd name="connsiteX3" fmla="*/ 0 w 21600"/>
                <a:gd name="connsiteY3" fmla="*/ 20172 h 24595"/>
                <a:gd name="connsiteX4" fmla="*/ 0 w 21600"/>
                <a:gd name="connsiteY4" fmla="*/ 0 h 2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24595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800" y="17322"/>
                    <a:pt x="9184" y="31580"/>
                    <a:pt x="0" y="201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0066"/>
            </a:solidFill>
            <a:ln>
              <a:solidFill>
                <a:srgbClr val="C00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" bIns="0"/>
            <a:lstStyle/>
            <a:p>
              <a:pPr algn="ctr">
                <a:defRPr/>
              </a:pPr>
              <a:r>
                <a:rPr lang="zh-TW" altLang="en-US" sz="14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社會</a:t>
              </a:r>
              <a:endParaRPr lang="en-US" altLang="zh-TW" sz="1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7" name="流程圖: 文件 3"/>
            <p:cNvSpPr/>
            <p:nvPr/>
          </p:nvSpPr>
          <p:spPr bwMode="auto">
            <a:xfrm>
              <a:off x="7139747" y="5221552"/>
              <a:ext cx="576000" cy="288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3959"/>
                <a:gd name="connsiteX1" fmla="*/ 21600 w 21600"/>
                <a:gd name="connsiteY1" fmla="*/ 0 h 23959"/>
                <a:gd name="connsiteX2" fmla="*/ 21600 w 21600"/>
                <a:gd name="connsiteY2" fmla="*/ 17322 h 23959"/>
                <a:gd name="connsiteX3" fmla="*/ 0 w 21600"/>
                <a:gd name="connsiteY3" fmla="*/ 20172 h 23959"/>
                <a:gd name="connsiteX4" fmla="*/ 0 w 21600"/>
                <a:gd name="connsiteY4" fmla="*/ 0 h 23959"/>
                <a:gd name="connsiteX0" fmla="*/ 0 w 21600"/>
                <a:gd name="connsiteY0" fmla="*/ 0 h 23168"/>
                <a:gd name="connsiteX1" fmla="*/ 21600 w 21600"/>
                <a:gd name="connsiteY1" fmla="*/ 0 h 23168"/>
                <a:gd name="connsiteX2" fmla="*/ 21600 w 21600"/>
                <a:gd name="connsiteY2" fmla="*/ 17322 h 23168"/>
                <a:gd name="connsiteX3" fmla="*/ 0 w 21600"/>
                <a:gd name="connsiteY3" fmla="*/ 20172 h 23168"/>
                <a:gd name="connsiteX4" fmla="*/ 0 w 21600"/>
                <a:gd name="connsiteY4" fmla="*/ 0 h 23168"/>
                <a:gd name="connsiteX0" fmla="*/ 0 w 21600"/>
                <a:gd name="connsiteY0" fmla="*/ 0 h 22077"/>
                <a:gd name="connsiteX1" fmla="*/ 21600 w 21600"/>
                <a:gd name="connsiteY1" fmla="*/ 0 h 22077"/>
                <a:gd name="connsiteX2" fmla="*/ 21600 w 21600"/>
                <a:gd name="connsiteY2" fmla="*/ 17322 h 22077"/>
                <a:gd name="connsiteX3" fmla="*/ 0 w 21600"/>
                <a:gd name="connsiteY3" fmla="*/ 20172 h 22077"/>
                <a:gd name="connsiteX4" fmla="*/ 0 w 21600"/>
                <a:gd name="connsiteY4" fmla="*/ 0 h 22077"/>
                <a:gd name="connsiteX0" fmla="*/ 0 w 21600"/>
                <a:gd name="connsiteY0" fmla="*/ 0 h 24595"/>
                <a:gd name="connsiteX1" fmla="*/ 21600 w 21600"/>
                <a:gd name="connsiteY1" fmla="*/ 0 h 24595"/>
                <a:gd name="connsiteX2" fmla="*/ 21600 w 21600"/>
                <a:gd name="connsiteY2" fmla="*/ 17322 h 24595"/>
                <a:gd name="connsiteX3" fmla="*/ 0 w 21600"/>
                <a:gd name="connsiteY3" fmla="*/ 20172 h 24595"/>
                <a:gd name="connsiteX4" fmla="*/ 0 w 21600"/>
                <a:gd name="connsiteY4" fmla="*/ 0 h 2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24595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800" y="17322"/>
                    <a:pt x="9184" y="31580"/>
                    <a:pt x="0" y="201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0066"/>
            </a:solidFill>
            <a:ln>
              <a:solidFill>
                <a:srgbClr val="C00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" bIns="0"/>
            <a:lstStyle/>
            <a:p>
              <a:pPr algn="ctr">
                <a:defRPr/>
              </a:pPr>
              <a:r>
                <a:rPr lang="zh-TW" altLang="en-US" sz="14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自然</a:t>
              </a:r>
              <a:endParaRPr lang="en-US" altLang="zh-TW" sz="1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11" name="直線單箭頭接點 10"/>
            <p:cNvCxnSpPr/>
            <p:nvPr/>
          </p:nvCxnSpPr>
          <p:spPr>
            <a:xfrm>
              <a:off x="7885628" y="3847438"/>
              <a:ext cx="0" cy="18000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直線單箭頭接點 35"/>
            <p:cNvCxnSpPr/>
            <p:nvPr/>
          </p:nvCxnSpPr>
          <p:spPr>
            <a:xfrm>
              <a:off x="7885628" y="4246885"/>
              <a:ext cx="0" cy="18000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直線單箭頭接點 36"/>
            <p:cNvCxnSpPr/>
            <p:nvPr/>
          </p:nvCxnSpPr>
          <p:spPr>
            <a:xfrm>
              <a:off x="7885628" y="4646332"/>
              <a:ext cx="0" cy="18000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8" name="直線單箭頭接點 37"/>
            <p:cNvCxnSpPr/>
            <p:nvPr/>
          </p:nvCxnSpPr>
          <p:spPr>
            <a:xfrm>
              <a:off x="7885628" y="5045779"/>
              <a:ext cx="0" cy="18000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4" name="流程圖: 文件 3"/>
            <p:cNvSpPr/>
            <p:nvPr/>
          </p:nvSpPr>
          <p:spPr bwMode="auto">
            <a:xfrm>
              <a:off x="7139747" y="5615685"/>
              <a:ext cx="576000" cy="288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3959"/>
                <a:gd name="connsiteX1" fmla="*/ 21600 w 21600"/>
                <a:gd name="connsiteY1" fmla="*/ 0 h 23959"/>
                <a:gd name="connsiteX2" fmla="*/ 21600 w 21600"/>
                <a:gd name="connsiteY2" fmla="*/ 17322 h 23959"/>
                <a:gd name="connsiteX3" fmla="*/ 0 w 21600"/>
                <a:gd name="connsiteY3" fmla="*/ 20172 h 23959"/>
                <a:gd name="connsiteX4" fmla="*/ 0 w 21600"/>
                <a:gd name="connsiteY4" fmla="*/ 0 h 23959"/>
                <a:gd name="connsiteX0" fmla="*/ 0 w 21600"/>
                <a:gd name="connsiteY0" fmla="*/ 0 h 23168"/>
                <a:gd name="connsiteX1" fmla="*/ 21600 w 21600"/>
                <a:gd name="connsiteY1" fmla="*/ 0 h 23168"/>
                <a:gd name="connsiteX2" fmla="*/ 21600 w 21600"/>
                <a:gd name="connsiteY2" fmla="*/ 17322 h 23168"/>
                <a:gd name="connsiteX3" fmla="*/ 0 w 21600"/>
                <a:gd name="connsiteY3" fmla="*/ 20172 h 23168"/>
                <a:gd name="connsiteX4" fmla="*/ 0 w 21600"/>
                <a:gd name="connsiteY4" fmla="*/ 0 h 23168"/>
                <a:gd name="connsiteX0" fmla="*/ 0 w 21600"/>
                <a:gd name="connsiteY0" fmla="*/ 0 h 22077"/>
                <a:gd name="connsiteX1" fmla="*/ 21600 w 21600"/>
                <a:gd name="connsiteY1" fmla="*/ 0 h 22077"/>
                <a:gd name="connsiteX2" fmla="*/ 21600 w 21600"/>
                <a:gd name="connsiteY2" fmla="*/ 17322 h 22077"/>
                <a:gd name="connsiteX3" fmla="*/ 0 w 21600"/>
                <a:gd name="connsiteY3" fmla="*/ 20172 h 22077"/>
                <a:gd name="connsiteX4" fmla="*/ 0 w 21600"/>
                <a:gd name="connsiteY4" fmla="*/ 0 h 22077"/>
                <a:gd name="connsiteX0" fmla="*/ 0 w 21600"/>
                <a:gd name="connsiteY0" fmla="*/ 0 h 24595"/>
                <a:gd name="connsiteX1" fmla="*/ 21600 w 21600"/>
                <a:gd name="connsiteY1" fmla="*/ 0 h 24595"/>
                <a:gd name="connsiteX2" fmla="*/ 21600 w 21600"/>
                <a:gd name="connsiteY2" fmla="*/ 17322 h 24595"/>
                <a:gd name="connsiteX3" fmla="*/ 0 w 21600"/>
                <a:gd name="connsiteY3" fmla="*/ 20172 h 24595"/>
                <a:gd name="connsiteX4" fmla="*/ 0 w 21600"/>
                <a:gd name="connsiteY4" fmla="*/ 0 h 2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24595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800" y="17322"/>
                    <a:pt x="9184" y="31580"/>
                    <a:pt x="0" y="201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0066"/>
            </a:solidFill>
            <a:ln>
              <a:solidFill>
                <a:srgbClr val="C00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" bIns="0"/>
            <a:lstStyle/>
            <a:p>
              <a:pPr algn="ctr">
                <a:defRPr/>
              </a:pPr>
              <a:r>
                <a:rPr lang="zh-TW" altLang="en-US" sz="14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寫作</a:t>
              </a:r>
              <a:endParaRPr lang="en-US" altLang="zh-TW" sz="1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45" name="直線單箭頭接點 44"/>
            <p:cNvCxnSpPr/>
            <p:nvPr/>
          </p:nvCxnSpPr>
          <p:spPr>
            <a:xfrm>
              <a:off x="7885628" y="5445224"/>
              <a:ext cx="0" cy="18000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6" name="矩形 45"/>
          <p:cNvSpPr/>
          <p:nvPr/>
        </p:nvSpPr>
        <p:spPr>
          <a:xfrm>
            <a:off x="1536979" y="116632"/>
            <a:ext cx="8290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106</a:t>
            </a:r>
            <a:r>
              <a:rPr lang="zh-TW" altLang="en-US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年</a:t>
            </a:r>
            <a:endParaRPr lang="zh-TW" alt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2146950" y="44624"/>
            <a:ext cx="48013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000" b="1" dirty="0" smtClean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基北區聯合免試入學</a:t>
            </a:r>
            <a:endParaRPr lang="zh-TW" altLang="en-US" sz="4000" b="1" dirty="0">
              <a:solidFill>
                <a:schemeClr val="accent6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8586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3" name="Group 3"/>
          <p:cNvGrpSpPr>
            <a:grpSpLocks noRot="1"/>
          </p:cNvGrpSpPr>
          <p:nvPr/>
        </p:nvGrpSpPr>
        <p:grpSpPr bwMode="auto">
          <a:xfrm>
            <a:off x="468313" y="1268413"/>
            <a:ext cx="8424862" cy="5276850"/>
            <a:chOff x="295" y="1268412"/>
            <a:chExt cx="5307" cy="5276850"/>
          </a:xfrm>
        </p:grpSpPr>
        <p:sp>
          <p:nvSpPr>
            <p:cNvPr id="2084" name="Rectangle 4"/>
            <p:cNvSpPr>
              <a:spLocks noChangeArrowheads="1"/>
            </p:cNvSpPr>
            <p:nvPr/>
          </p:nvSpPr>
          <p:spPr bwMode="auto">
            <a:xfrm>
              <a:off x="295" y="1268412"/>
              <a:ext cx="2449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400" b="1" i="0" u="none" strike="noStrike" cap="none" normalizeH="0" baseline="0" dirty="0" smtClean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106</a:t>
              </a: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年</a:t>
              </a:r>
              <a:r>
                <a:rPr kumimoji="1" lang="en-US" altLang="zh-TW" sz="2400" b="1" i="0" u="none" strike="noStrike" cap="none" normalizeH="0" baseline="0" dirty="0" smtClean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5</a:t>
              </a: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月</a:t>
              </a:r>
              <a:r>
                <a:rPr kumimoji="1" lang="en-US" altLang="zh-TW" sz="2400" b="1" dirty="0" smtClean="0">
                  <a:solidFill>
                    <a:schemeClr val="accent1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20</a:t>
              </a: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日（六）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85" name="Rectangle 5"/>
            <p:cNvSpPr>
              <a:spLocks noChangeArrowheads="1"/>
            </p:cNvSpPr>
            <p:nvPr/>
          </p:nvSpPr>
          <p:spPr bwMode="auto">
            <a:xfrm>
              <a:off x="2744" y="1268412"/>
              <a:ext cx="285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400" b="1" i="0" u="none" strike="noStrike" cap="none" normalizeH="0" baseline="0" dirty="0" smtClean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106</a:t>
              </a: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年</a:t>
              </a:r>
              <a:r>
                <a:rPr kumimoji="1" lang="en-US" altLang="zh-TW" sz="2400" b="1" i="0" u="none" strike="noStrike" cap="none" normalizeH="0" baseline="0" dirty="0" smtClean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5</a:t>
              </a: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月</a:t>
              </a:r>
              <a:r>
                <a:rPr kumimoji="1" lang="en-US" altLang="zh-TW" sz="2400" b="1" dirty="0" smtClean="0">
                  <a:solidFill>
                    <a:schemeClr val="accent1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21</a:t>
              </a: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日（日）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86" name="Rectangle 6"/>
            <p:cNvSpPr>
              <a:spLocks noChangeArrowheads="1"/>
            </p:cNvSpPr>
            <p:nvPr/>
          </p:nvSpPr>
          <p:spPr bwMode="auto">
            <a:xfrm>
              <a:off x="295" y="1725612"/>
              <a:ext cx="1327" cy="41116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08:20-</a:t>
              </a: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08:30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87" name="Rectangle 7"/>
            <p:cNvSpPr>
              <a:spLocks noChangeArrowheads="1"/>
            </p:cNvSpPr>
            <p:nvPr/>
          </p:nvSpPr>
          <p:spPr bwMode="auto">
            <a:xfrm>
              <a:off x="1622" y="1725612"/>
              <a:ext cx="1122" cy="41116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考試說明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88" name="Rectangle 8"/>
            <p:cNvSpPr>
              <a:spLocks noChangeArrowheads="1"/>
            </p:cNvSpPr>
            <p:nvPr/>
          </p:nvSpPr>
          <p:spPr bwMode="auto">
            <a:xfrm>
              <a:off x="2744" y="1725612"/>
              <a:ext cx="1531" cy="41116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08:20-</a:t>
              </a: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08:30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89" name="Rectangle 9"/>
            <p:cNvSpPr>
              <a:spLocks noChangeArrowheads="1"/>
            </p:cNvSpPr>
            <p:nvPr/>
          </p:nvSpPr>
          <p:spPr bwMode="auto">
            <a:xfrm>
              <a:off x="4275" y="1725612"/>
              <a:ext cx="1327" cy="41116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考試說明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90" name="Rectangle 10"/>
            <p:cNvSpPr>
              <a:spLocks noChangeArrowheads="1"/>
            </p:cNvSpPr>
            <p:nvPr/>
          </p:nvSpPr>
          <p:spPr bwMode="auto">
            <a:xfrm>
              <a:off x="295" y="2136775"/>
              <a:ext cx="1327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08:30-</a:t>
              </a:r>
              <a:r>
                <a:rPr kumimoji="1" lang="en-US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09:40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91" name="Rectangle 11"/>
            <p:cNvSpPr>
              <a:spLocks noChangeArrowheads="1"/>
            </p:cNvSpPr>
            <p:nvPr/>
          </p:nvSpPr>
          <p:spPr bwMode="auto">
            <a:xfrm>
              <a:off x="1622" y="2136775"/>
              <a:ext cx="1122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社</a:t>
              </a:r>
              <a:r>
                <a:rPr kumimoji="1" lang="zh-TW" altLang="en-US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    </a:t>
              </a: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會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92" name="Rectangle 12"/>
            <p:cNvSpPr>
              <a:spLocks noChangeArrowheads="1"/>
            </p:cNvSpPr>
            <p:nvPr/>
          </p:nvSpPr>
          <p:spPr bwMode="auto">
            <a:xfrm>
              <a:off x="2744" y="2136775"/>
              <a:ext cx="1531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08:30-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09:40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93" name="Rectangle 13"/>
            <p:cNvSpPr>
              <a:spLocks noChangeArrowheads="1"/>
            </p:cNvSpPr>
            <p:nvPr/>
          </p:nvSpPr>
          <p:spPr bwMode="auto">
            <a:xfrm>
              <a:off x="4275" y="2136775"/>
              <a:ext cx="1327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自</a:t>
              </a:r>
              <a:r>
                <a:rPr kumimoji="1" lang="zh-TW" altLang="en-US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    </a:t>
              </a: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然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94" name="Rectangle 14"/>
            <p:cNvSpPr>
              <a:spLocks noChangeArrowheads="1"/>
            </p:cNvSpPr>
            <p:nvPr/>
          </p:nvSpPr>
          <p:spPr bwMode="auto">
            <a:xfrm>
              <a:off x="295" y="2593975"/>
              <a:ext cx="1327" cy="411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09:40-</a:t>
              </a: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10:20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95" name="Rectangle 15"/>
            <p:cNvSpPr>
              <a:spLocks noChangeArrowheads="1"/>
            </p:cNvSpPr>
            <p:nvPr/>
          </p:nvSpPr>
          <p:spPr bwMode="auto">
            <a:xfrm>
              <a:off x="1622" y="2593975"/>
              <a:ext cx="1122" cy="411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休息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96" name="Rectangle 16"/>
            <p:cNvSpPr>
              <a:spLocks noChangeArrowheads="1"/>
            </p:cNvSpPr>
            <p:nvPr/>
          </p:nvSpPr>
          <p:spPr bwMode="auto">
            <a:xfrm>
              <a:off x="2744" y="2593975"/>
              <a:ext cx="1531" cy="411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09:40-</a:t>
              </a: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10:20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97" name="Rectangle 17"/>
            <p:cNvSpPr>
              <a:spLocks noChangeArrowheads="1"/>
            </p:cNvSpPr>
            <p:nvPr/>
          </p:nvSpPr>
          <p:spPr bwMode="auto">
            <a:xfrm>
              <a:off x="4275" y="2593975"/>
              <a:ext cx="1327" cy="411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休息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98" name="Rectangle 18"/>
            <p:cNvSpPr>
              <a:spLocks noChangeArrowheads="1"/>
            </p:cNvSpPr>
            <p:nvPr/>
          </p:nvSpPr>
          <p:spPr bwMode="auto">
            <a:xfrm>
              <a:off x="295" y="3005137"/>
              <a:ext cx="1327" cy="41116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10:20-</a:t>
              </a: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10:30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099" name="Rectangle 19"/>
            <p:cNvSpPr>
              <a:spLocks noChangeArrowheads="1"/>
            </p:cNvSpPr>
            <p:nvPr/>
          </p:nvSpPr>
          <p:spPr bwMode="auto">
            <a:xfrm>
              <a:off x="1622" y="3005137"/>
              <a:ext cx="1122" cy="41116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考試說明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00" name="Rectangle 20"/>
            <p:cNvSpPr>
              <a:spLocks noChangeArrowheads="1"/>
            </p:cNvSpPr>
            <p:nvPr/>
          </p:nvSpPr>
          <p:spPr bwMode="auto">
            <a:xfrm>
              <a:off x="2744" y="3005137"/>
              <a:ext cx="1531" cy="411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10:20-</a:t>
              </a: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10:30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01" name="Rectangle 21"/>
            <p:cNvSpPr>
              <a:spLocks noChangeArrowheads="1"/>
            </p:cNvSpPr>
            <p:nvPr/>
          </p:nvSpPr>
          <p:spPr bwMode="auto">
            <a:xfrm>
              <a:off x="4275" y="3005137"/>
              <a:ext cx="1327" cy="411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考試說明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02" name="Rectangle 22"/>
            <p:cNvSpPr>
              <a:spLocks noChangeArrowheads="1"/>
            </p:cNvSpPr>
            <p:nvPr/>
          </p:nvSpPr>
          <p:spPr bwMode="auto">
            <a:xfrm>
              <a:off x="295" y="3416300"/>
              <a:ext cx="1327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10:30-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11:50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03" name="Rectangle 23"/>
            <p:cNvSpPr>
              <a:spLocks noChangeArrowheads="1"/>
            </p:cNvSpPr>
            <p:nvPr/>
          </p:nvSpPr>
          <p:spPr bwMode="auto">
            <a:xfrm>
              <a:off x="1622" y="3416300"/>
              <a:ext cx="1122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數</a:t>
              </a:r>
              <a:r>
                <a:rPr kumimoji="1" lang="zh-TW" altLang="en-US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    </a:t>
              </a: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學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04" name="Rectangle 24"/>
            <p:cNvSpPr>
              <a:spLocks noChangeArrowheads="1"/>
            </p:cNvSpPr>
            <p:nvPr/>
          </p:nvSpPr>
          <p:spPr bwMode="auto">
            <a:xfrm>
              <a:off x="2744" y="3416300"/>
              <a:ext cx="1531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10:30-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11:30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05" name="Rectangle 25"/>
            <p:cNvSpPr>
              <a:spLocks noChangeArrowheads="1"/>
            </p:cNvSpPr>
            <p:nvPr/>
          </p:nvSpPr>
          <p:spPr bwMode="auto">
            <a:xfrm>
              <a:off x="4275" y="3416300"/>
              <a:ext cx="1327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英語（閱讀）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06" name="Rectangle 26"/>
            <p:cNvSpPr>
              <a:spLocks noChangeArrowheads="1"/>
            </p:cNvSpPr>
            <p:nvPr/>
          </p:nvSpPr>
          <p:spPr bwMode="auto">
            <a:xfrm>
              <a:off x="295" y="3873500"/>
              <a:ext cx="1327" cy="492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11:50-</a:t>
              </a: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13:40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07" name="Rectangle 27"/>
            <p:cNvSpPr>
              <a:spLocks noChangeArrowheads="1"/>
            </p:cNvSpPr>
            <p:nvPr/>
          </p:nvSpPr>
          <p:spPr bwMode="auto">
            <a:xfrm>
              <a:off x="1622" y="3873500"/>
              <a:ext cx="1122" cy="492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午休</a:t>
              </a:r>
              <a:r>
                <a:rPr kumimoji="1" lang="zh-TW" altLang="en-US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 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08" name="Rectangle 28"/>
            <p:cNvSpPr>
              <a:spLocks noChangeArrowheads="1"/>
            </p:cNvSpPr>
            <p:nvPr/>
          </p:nvSpPr>
          <p:spPr bwMode="auto">
            <a:xfrm>
              <a:off x="2744" y="3873500"/>
              <a:ext cx="1531" cy="49212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11:30-</a:t>
              </a: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12:00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09" name="Rectangle 29"/>
            <p:cNvSpPr>
              <a:spLocks noChangeArrowheads="1"/>
            </p:cNvSpPr>
            <p:nvPr/>
          </p:nvSpPr>
          <p:spPr bwMode="auto">
            <a:xfrm>
              <a:off x="4275" y="3873500"/>
              <a:ext cx="1327" cy="49212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休息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10" name="Rectangle 30"/>
            <p:cNvSpPr>
              <a:spLocks noChangeArrowheads="1"/>
            </p:cNvSpPr>
            <p:nvPr/>
          </p:nvSpPr>
          <p:spPr bwMode="auto">
            <a:xfrm>
              <a:off x="295" y="4365625"/>
              <a:ext cx="1327" cy="41116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13:40-</a:t>
              </a: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13:50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11" name="Rectangle 31"/>
            <p:cNvSpPr>
              <a:spLocks noChangeArrowheads="1"/>
            </p:cNvSpPr>
            <p:nvPr/>
          </p:nvSpPr>
          <p:spPr bwMode="auto">
            <a:xfrm>
              <a:off x="1622" y="4365625"/>
              <a:ext cx="1122" cy="41116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考試說明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12" name="Rectangle 32"/>
            <p:cNvSpPr>
              <a:spLocks noChangeArrowheads="1"/>
            </p:cNvSpPr>
            <p:nvPr/>
          </p:nvSpPr>
          <p:spPr bwMode="auto">
            <a:xfrm>
              <a:off x="2744" y="4365625"/>
              <a:ext cx="1531" cy="41116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12:00-</a:t>
              </a: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12:05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13" name="Rectangle 33"/>
            <p:cNvSpPr>
              <a:spLocks noChangeArrowheads="1"/>
            </p:cNvSpPr>
            <p:nvPr/>
          </p:nvSpPr>
          <p:spPr bwMode="auto">
            <a:xfrm>
              <a:off x="4275" y="4365625"/>
              <a:ext cx="1327" cy="41116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考試說明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14" name="Rectangle 34"/>
            <p:cNvSpPr>
              <a:spLocks noChangeArrowheads="1"/>
            </p:cNvSpPr>
            <p:nvPr/>
          </p:nvSpPr>
          <p:spPr bwMode="auto">
            <a:xfrm>
              <a:off x="295" y="4776787"/>
              <a:ext cx="1327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13:50-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15:00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15" name="Rectangle 35"/>
            <p:cNvSpPr>
              <a:spLocks noChangeArrowheads="1"/>
            </p:cNvSpPr>
            <p:nvPr/>
          </p:nvSpPr>
          <p:spPr bwMode="auto">
            <a:xfrm>
              <a:off x="1622" y="4776787"/>
              <a:ext cx="1122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國</a:t>
              </a:r>
              <a:r>
                <a:rPr kumimoji="1" lang="zh-TW" altLang="en-US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    </a:t>
              </a: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文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16" name="Rectangle 36"/>
            <p:cNvSpPr>
              <a:spLocks noChangeArrowheads="1"/>
            </p:cNvSpPr>
            <p:nvPr/>
          </p:nvSpPr>
          <p:spPr bwMode="auto">
            <a:xfrm>
              <a:off x="2744" y="4776787"/>
              <a:ext cx="1531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12:05-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smtClean="0">
                  <a:ln>
                    <a:noFill/>
                  </a:ln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12:30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17" name="Rectangle 37"/>
            <p:cNvSpPr>
              <a:spLocks noChangeArrowheads="1"/>
            </p:cNvSpPr>
            <p:nvPr/>
          </p:nvSpPr>
          <p:spPr bwMode="auto">
            <a:xfrm>
              <a:off x="4275" y="4776787"/>
              <a:ext cx="1327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400" b="1" i="0" u="none" strike="noStrike" cap="none" normalizeH="0" baseline="0" smtClean="0">
                  <a:ln>
                    <a:noFill/>
                  </a:ln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英語（聽力）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18" name="Rectangle 38"/>
            <p:cNvSpPr>
              <a:spLocks noChangeArrowheads="1"/>
            </p:cNvSpPr>
            <p:nvPr/>
          </p:nvSpPr>
          <p:spPr bwMode="auto">
            <a:xfrm>
              <a:off x="295" y="5233987"/>
              <a:ext cx="1327" cy="442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15:00-</a:t>
              </a: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15:40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19" name="Rectangle 39"/>
            <p:cNvSpPr>
              <a:spLocks noChangeArrowheads="1"/>
            </p:cNvSpPr>
            <p:nvPr/>
          </p:nvSpPr>
          <p:spPr bwMode="auto">
            <a:xfrm>
              <a:off x="1622" y="5233987"/>
              <a:ext cx="1122" cy="442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休息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20" name="Rectangle 40"/>
            <p:cNvSpPr>
              <a:spLocks noChangeArrowheads="1"/>
            </p:cNvSpPr>
            <p:nvPr/>
          </p:nvSpPr>
          <p:spPr bwMode="auto">
            <a:xfrm>
              <a:off x="295" y="5676900"/>
              <a:ext cx="1327" cy="4111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15:40-</a:t>
              </a:r>
              <a:r>
                <a:rPr kumimoji="1" lang="zh-TW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　</a:t>
              </a:r>
              <a:r>
                <a:rPr kumimoji="1" lang="en-US" altLang="zh-TW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15:50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21" name="Rectangle 41"/>
            <p:cNvSpPr>
              <a:spLocks noChangeArrowheads="1"/>
            </p:cNvSpPr>
            <p:nvPr/>
          </p:nvSpPr>
          <p:spPr bwMode="auto">
            <a:xfrm>
              <a:off x="1622" y="5676900"/>
              <a:ext cx="1122" cy="4111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考試說明</a:t>
              </a:r>
              <a:endParaRPr kumimoji="1" lang="zh-TW" altLang="zh-TW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22" name="Rectangle 42"/>
            <p:cNvSpPr>
              <a:spLocks noChangeArrowheads="1"/>
            </p:cNvSpPr>
            <p:nvPr/>
          </p:nvSpPr>
          <p:spPr bwMode="auto">
            <a:xfrm>
              <a:off x="2744" y="5233987"/>
              <a:ext cx="2858" cy="1311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註</a:t>
              </a:r>
              <a:r>
                <a:rPr kumimoji="1" lang="en-US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</a:t>
              </a:r>
              <a:r>
                <a:rPr kumimoji="1" lang="zh-TW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：英語聽力測驗不可遲到早退，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           其他科目鐘響後</a:t>
              </a:r>
              <a:r>
                <a:rPr kumimoji="1" lang="en-US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20</a:t>
              </a:r>
              <a:r>
                <a:rPr kumimoji="1" lang="zh-TW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FF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分鐘內可入場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000" b="1" i="0" u="none" strike="noStrike" cap="none" normalizeH="0" baseline="0" dirty="0" smtClean="0">
                  <a:ln>
                    <a:noFill/>
                  </a:ln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註</a:t>
              </a:r>
              <a:r>
                <a:rPr kumimoji="1" lang="en-US" altLang="zh-TW" sz="2000" b="1" i="0" u="none" strike="noStrike" cap="none" normalizeH="0" baseline="0" dirty="0" smtClean="0">
                  <a:ln>
                    <a:noFill/>
                  </a:ln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2</a:t>
              </a:r>
              <a:r>
                <a:rPr kumimoji="1" lang="zh-TW" altLang="zh-TW" sz="2000" b="1" i="0" u="none" strike="noStrike" cap="none" normalizeH="0" baseline="0" dirty="0" smtClean="0">
                  <a:ln>
                    <a:noFill/>
                  </a:ln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：聽力障礙學生得免考聽力測驗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23" name="Rectangle 43"/>
            <p:cNvSpPr>
              <a:spLocks noChangeArrowheads="1"/>
            </p:cNvSpPr>
            <p:nvPr/>
          </p:nvSpPr>
          <p:spPr bwMode="auto">
            <a:xfrm>
              <a:off x="295" y="6088062"/>
              <a:ext cx="1327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15:50-</a:t>
              </a:r>
              <a:r>
                <a:rPr kumimoji="1" lang="en-US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  <a:sym typeface="Wingdings" pitchFamily="2" charset="2"/>
                </a:rPr>
                <a:t></a:t>
              </a:r>
              <a:r>
                <a:rPr kumimoji="1" lang="en-US" altLang="zh-TW" sz="20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16:40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24" name="Rectangle 44"/>
            <p:cNvSpPr>
              <a:spLocks noChangeArrowheads="1"/>
            </p:cNvSpPr>
            <p:nvPr/>
          </p:nvSpPr>
          <p:spPr bwMode="auto">
            <a:xfrm>
              <a:off x="1622" y="6088062"/>
              <a:ext cx="1122" cy="4572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7779" tIns="0" rIns="17779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zh-TW" sz="2400" b="1" i="0" u="none" strike="noStrike" cap="none" normalizeH="0" baseline="0" dirty="0" smtClean="0">
                  <a:ln>
                    <a:noFill/>
                  </a:ln>
                  <a:solidFill>
                    <a:srgbClr val="7030A0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itchFamily="18" charset="-120"/>
                </a:rPr>
                <a:t>寫作測驗</a:t>
              </a:r>
              <a:endParaRPr kumimoji="1" lang="zh-TW" altLang="zh-TW" sz="1800" b="0" i="0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新細明體" pitchFamily="18" charset="-120"/>
              </a:endParaRPr>
            </a:p>
          </p:txBody>
        </p:sp>
        <p:sp>
          <p:nvSpPr>
            <p:cNvPr id="2125" name="Line 45"/>
            <p:cNvSpPr>
              <a:spLocks noChangeShapeType="1"/>
            </p:cNvSpPr>
            <p:nvPr/>
          </p:nvSpPr>
          <p:spPr bwMode="auto">
            <a:xfrm>
              <a:off x="1622" y="1725612"/>
              <a:ext cx="0" cy="481965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26" name="Line 46"/>
            <p:cNvSpPr>
              <a:spLocks noChangeShapeType="1"/>
            </p:cNvSpPr>
            <p:nvPr/>
          </p:nvSpPr>
          <p:spPr bwMode="auto">
            <a:xfrm>
              <a:off x="2744" y="1268412"/>
              <a:ext cx="0" cy="5276850"/>
            </a:xfrm>
            <a:prstGeom prst="line">
              <a:avLst/>
            </a:prstGeom>
            <a:noFill/>
            <a:ln w="2857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27" name="Line 47"/>
            <p:cNvSpPr>
              <a:spLocks noChangeShapeType="1"/>
            </p:cNvSpPr>
            <p:nvPr/>
          </p:nvSpPr>
          <p:spPr bwMode="auto">
            <a:xfrm>
              <a:off x="4275" y="1725612"/>
              <a:ext cx="0" cy="3508375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28" name="Line 48"/>
            <p:cNvSpPr>
              <a:spLocks noChangeShapeType="1"/>
            </p:cNvSpPr>
            <p:nvPr/>
          </p:nvSpPr>
          <p:spPr bwMode="auto">
            <a:xfrm>
              <a:off x="295" y="1725612"/>
              <a:ext cx="5307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29" name="Line 49"/>
            <p:cNvSpPr>
              <a:spLocks noChangeShapeType="1"/>
            </p:cNvSpPr>
            <p:nvPr/>
          </p:nvSpPr>
          <p:spPr bwMode="auto">
            <a:xfrm>
              <a:off x="295" y="2136775"/>
              <a:ext cx="5307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30" name="Line 50"/>
            <p:cNvSpPr>
              <a:spLocks noChangeShapeType="1"/>
            </p:cNvSpPr>
            <p:nvPr/>
          </p:nvSpPr>
          <p:spPr bwMode="auto">
            <a:xfrm>
              <a:off x="295" y="2593975"/>
              <a:ext cx="5307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31" name="Line 51"/>
            <p:cNvSpPr>
              <a:spLocks noChangeShapeType="1"/>
            </p:cNvSpPr>
            <p:nvPr/>
          </p:nvSpPr>
          <p:spPr bwMode="auto">
            <a:xfrm>
              <a:off x="295" y="3005137"/>
              <a:ext cx="5307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32" name="Line 52"/>
            <p:cNvSpPr>
              <a:spLocks noChangeShapeType="1"/>
            </p:cNvSpPr>
            <p:nvPr/>
          </p:nvSpPr>
          <p:spPr bwMode="auto">
            <a:xfrm>
              <a:off x="295" y="3416300"/>
              <a:ext cx="5307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33" name="Line 53"/>
            <p:cNvSpPr>
              <a:spLocks noChangeShapeType="1"/>
            </p:cNvSpPr>
            <p:nvPr/>
          </p:nvSpPr>
          <p:spPr bwMode="auto">
            <a:xfrm>
              <a:off x="295" y="3873500"/>
              <a:ext cx="5307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34" name="Line 54"/>
            <p:cNvSpPr>
              <a:spLocks noChangeShapeType="1"/>
            </p:cNvSpPr>
            <p:nvPr/>
          </p:nvSpPr>
          <p:spPr bwMode="auto">
            <a:xfrm>
              <a:off x="295" y="4365625"/>
              <a:ext cx="5307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35" name="Line 55"/>
            <p:cNvSpPr>
              <a:spLocks noChangeShapeType="1"/>
            </p:cNvSpPr>
            <p:nvPr/>
          </p:nvSpPr>
          <p:spPr bwMode="auto">
            <a:xfrm>
              <a:off x="295" y="4776787"/>
              <a:ext cx="5307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36" name="Line 56"/>
            <p:cNvSpPr>
              <a:spLocks noChangeShapeType="1"/>
            </p:cNvSpPr>
            <p:nvPr/>
          </p:nvSpPr>
          <p:spPr bwMode="auto">
            <a:xfrm>
              <a:off x="295" y="5233987"/>
              <a:ext cx="5307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37" name="Line 57"/>
            <p:cNvSpPr>
              <a:spLocks noChangeShapeType="1"/>
            </p:cNvSpPr>
            <p:nvPr/>
          </p:nvSpPr>
          <p:spPr bwMode="auto">
            <a:xfrm>
              <a:off x="295" y="5676900"/>
              <a:ext cx="2449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38" name="Line 58"/>
            <p:cNvSpPr>
              <a:spLocks noChangeShapeType="1"/>
            </p:cNvSpPr>
            <p:nvPr/>
          </p:nvSpPr>
          <p:spPr bwMode="auto">
            <a:xfrm>
              <a:off x="295" y="6088062"/>
              <a:ext cx="2449" cy="0"/>
            </a:xfrm>
            <a:prstGeom prst="line">
              <a:avLst/>
            </a:prstGeom>
            <a:noFill/>
            <a:ln w="127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39" name="Line 59"/>
            <p:cNvSpPr>
              <a:spLocks noChangeShapeType="1"/>
            </p:cNvSpPr>
            <p:nvPr/>
          </p:nvSpPr>
          <p:spPr bwMode="auto">
            <a:xfrm>
              <a:off x="295" y="1268412"/>
              <a:ext cx="0" cy="5276850"/>
            </a:xfrm>
            <a:prstGeom prst="line">
              <a:avLst/>
            </a:prstGeom>
            <a:noFill/>
            <a:ln w="2857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40" name="Line 60"/>
            <p:cNvSpPr>
              <a:spLocks noChangeShapeType="1"/>
            </p:cNvSpPr>
            <p:nvPr/>
          </p:nvSpPr>
          <p:spPr bwMode="auto">
            <a:xfrm>
              <a:off x="5602" y="1268412"/>
              <a:ext cx="0" cy="5276850"/>
            </a:xfrm>
            <a:prstGeom prst="line">
              <a:avLst/>
            </a:prstGeom>
            <a:noFill/>
            <a:ln w="2857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41" name="Line 61"/>
            <p:cNvSpPr>
              <a:spLocks noChangeShapeType="1"/>
            </p:cNvSpPr>
            <p:nvPr/>
          </p:nvSpPr>
          <p:spPr bwMode="auto">
            <a:xfrm>
              <a:off x="295" y="1268412"/>
              <a:ext cx="5307" cy="0"/>
            </a:xfrm>
            <a:prstGeom prst="line">
              <a:avLst/>
            </a:prstGeom>
            <a:noFill/>
            <a:ln w="2857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" name="群組 3"/>
          <p:cNvGrpSpPr/>
          <p:nvPr/>
        </p:nvGrpSpPr>
        <p:grpSpPr>
          <a:xfrm>
            <a:off x="1619672" y="149731"/>
            <a:ext cx="5472608" cy="830997"/>
            <a:chOff x="1619672" y="149731"/>
            <a:chExt cx="5472608" cy="830997"/>
          </a:xfrm>
        </p:grpSpPr>
        <p:sp>
          <p:nvSpPr>
            <p:cNvPr id="67" name="矩形 66"/>
            <p:cNvSpPr/>
            <p:nvPr/>
          </p:nvSpPr>
          <p:spPr>
            <a:xfrm>
              <a:off x="2598742" y="149731"/>
              <a:ext cx="4493538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zh-TW" altLang="en-US" sz="48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BiauKai"/>
                </a:rPr>
                <a:t>教育會考時間表</a:t>
              </a:r>
              <a:endParaRPr lang="zh-TW" altLang="en-US" b="1" dirty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1619672" y="188640"/>
              <a:ext cx="118333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8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BiauKai"/>
                </a:rPr>
                <a:t>106</a:t>
              </a:r>
              <a:r>
                <a:rPr lang="zh-TW" altLang="en-US" sz="28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BiauKai"/>
                </a:rPr>
                <a:t>年</a:t>
              </a:r>
              <a:endParaRPr lang="zh-TW" altLang="en-US" sz="28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81959" y="836712"/>
            <a:ext cx="11657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ctr"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lang="zh-TW" altLang="en-US" b="1" dirty="0">
                <a:solidFill>
                  <a:schemeClr val="tx2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日程表</a:t>
            </a:r>
          </a:p>
        </p:txBody>
      </p:sp>
      <p:sp>
        <p:nvSpPr>
          <p:cNvPr id="69" name="文字方塊 68"/>
          <p:cNvSpPr txBox="1"/>
          <p:nvPr/>
        </p:nvSpPr>
        <p:spPr>
          <a:xfrm>
            <a:off x="5220072" y="875317"/>
            <a:ext cx="23196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 smtClean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資料來源：教育會考簡章</a:t>
            </a:r>
            <a:endParaRPr lang="zh-TW" altLang="en-US" sz="1400" dirty="0">
              <a:solidFill>
                <a:schemeClr val="accent6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>
          <a:xfrm>
            <a:off x="6553200" y="6520259"/>
            <a:ext cx="2133600" cy="365125"/>
          </a:xfrm>
        </p:spPr>
        <p:txBody>
          <a:bodyPr/>
          <a:lstStyle/>
          <a:p>
            <a:fld id="{A5CE60B8-D763-40F3-A04E-87D2EFB86029}" type="slidenum">
              <a:rPr lang="zh-TW" altLang="en-US" smtClean="0"/>
              <a:pPr/>
              <a:t>2</a:t>
            </a:fld>
            <a:endParaRPr lang="zh-TW" altLang="en-US" dirty="0"/>
          </a:p>
        </p:txBody>
      </p:sp>
      <p:sp>
        <p:nvSpPr>
          <p:cNvPr id="70" name="Line 61"/>
          <p:cNvSpPr>
            <a:spLocks noChangeShapeType="1"/>
          </p:cNvSpPr>
          <p:nvPr/>
        </p:nvSpPr>
        <p:spPr bwMode="auto">
          <a:xfrm>
            <a:off x="468313" y="6546851"/>
            <a:ext cx="8424862" cy="0"/>
          </a:xfrm>
          <a:prstGeom prst="line">
            <a:avLst/>
          </a:prstGeom>
          <a:noFill/>
          <a:ln w="28575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24279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20</a:t>
            </a:fld>
            <a:endParaRPr lang="zh-TW" altLang="en-US"/>
          </a:p>
        </p:txBody>
      </p:sp>
      <p:sp>
        <p:nvSpPr>
          <p:cNvPr id="5" name="圓角矩形 4"/>
          <p:cNvSpPr>
            <a:spLocks noChangeArrowheads="1"/>
          </p:cNvSpPr>
          <p:nvPr/>
        </p:nvSpPr>
        <p:spPr bwMode="auto">
          <a:xfrm>
            <a:off x="3273683" y="476672"/>
            <a:ext cx="4562103" cy="1512168"/>
          </a:xfrm>
          <a:prstGeom prst="roundRect">
            <a:avLst>
              <a:gd name="adj" fmla="val 16667"/>
            </a:avLst>
          </a:prstGeom>
          <a:solidFill>
            <a:srgbClr val="FF6699"/>
          </a:soli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五專免試入學</a:t>
            </a:r>
            <a:endParaRPr lang="en-US" altLang="zh-TW" sz="4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</a:t>
            </a:r>
            <a:endParaRPr lang="en-US" altLang="zh-TW" sz="44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2843808" y="4149080"/>
            <a:ext cx="561662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每區可報名 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校，但僅能擇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區報到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校</a:t>
            </a:r>
            <a:endParaRPr lang="en-US" altLang="zh-TW" sz="28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indent="-514350">
              <a:spcBef>
                <a:spcPts val="1200"/>
              </a:spcBef>
              <a:buFont typeface="+mj-lt"/>
              <a:buAutoNum type="arabicPeriod"/>
            </a:pP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同分比序項目：各校自訂</a:t>
            </a:r>
            <a:endParaRPr lang="zh-TW" altLang="en-US" sz="28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70055" y="-27384"/>
            <a:ext cx="1093633" cy="563231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6000" spc="50" dirty="0" smtClean="0">
                <a:ln w="57150"/>
                <a:solidFill>
                  <a:srgbClr val="FF0066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五專免試入學</a:t>
            </a:r>
            <a:endParaRPr lang="zh-TW" altLang="en-US" sz="6000" spc="50" dirty="0">
              <a:ln w="57150"/>
              <a:solidFill>
                <a:srgbClr val="FF0066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華康新綜藝體" panose="040B0709000000000000" pitchFamily="81" charset="-120"/>
              <a:ea typeface="華康新綜藝體" panose="040B0709000000000000" pitchFamily="81" charset="-12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3903643" y="1351399"/>
            <a:ext cx="900000" cy="307777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一般學生</a:t>
            </a:r>
            <a:endParaRPr lang="zh-TW" altLang="en-US" sz="1400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4916939" y="1340768"/>
            <a:ext cx="2281248" cy="307777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護理、餐旅、醫技、幼保</a:t>
            </a:r>
            <a:endParaRPr lang="zh-TW" altLang="en-US" sz="1400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3273683" y="1988840"/>
            <a:ext cx="1404000" cy="1836048"/>
            <a:chOff x="3149952" y="1772816"/>
            <a:chExt cx="1404000" cy="1836048"/>
          </a:xfrm>
        </p:grpSpPr>
        <p:sp>
          <p:nvSpPr>
            <p:cNvPr id="26" name="圓角矩形 25"/>
            <p:cNvSpPr>
              <a:spLocks noChangeArrowheads="1"/>
            </p:cNvSpPr>
            <p:nvPr/>
          </p:nvSpPr>
          <p:spPr bwMode="auto">
            <a:xfrm>
              <a:off x="3149952" y="2204864"/>
              <a:ext cx="1404000" cy="1404000"/>
            </a:xfrm>
            <a:prstGeom prst="roundRect">
              <a:avLst>
                <a:gd name="adj" fmla="val 16667"/>
              </a:avLst>
            </a:prstGeom>
            <a:solidFill>
              <a:srgbClr val="FF6699"/>
            </a:solidFill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t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3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北區</a:t>
              </a:r>
              <a:endParaRPr lang="en-US" altLang="zh-TW" sz="3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en-US" altLang="zh-TW" sz="3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21</a:t>
              </a:r>
              <a:r>
                <a:rPr lang="zh-TW" altLang="en-US" sz="3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校</a:t>
              </a:r>
              <a:endPara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7" name="向下箭號 26"/>
            <p:cNvSpPr/>
            <p:nvPr/>
          </p:nvSpPr>
          <p:spPr>
            <a:xfrm>
              <a:off x="3491912" y="1772816"/>
              <a:ext cx="720080" cy="504056"/>
            </a:xfrm>
            <a:prstGeom prst="downArrow">
              <a:avLst/>
            </a:prstGeom>
            <a:solidFill>
              <a:srgbClr val="FF99CC"/>
            </a:solidFill>
            <a:ln>
              <a:solidFill>
                <a:srgbClr val="FF3399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" name="群組 2"/>
          <p:cNvGrpSpPr/>
          <p:nvPr/>
        </p:nvGrpSpPr>
        <p:grpSpPr>
          <a:xfrm>
            <a:off x="4852734" y="1988840"/>
            <a:ext cx="1404000" cy="1836048"/>
            <a:chOff x="4806136" y="1772816"/>
            <a:chExt cx="1404000" cy="1836048"/>
          </a:xfrm>
        </p:grpSpPr>
        <p:sp>
          <p:nvSpPr>
            <p:cNvPr id="25" name="圓角矩形 24"/>
            <p:cNvSpPr>
              <a:spLocks noChangeArrowheads="1"/>
            </p:cNvSpPr>
            <p:nvPr/>
          </p:nvSpPr>
          <p:spPr bwMode="auto">
            <a:xfrm>
              <a:off x="4806136" y="2204864"/>
              <a:ext cx="1404000" cy="1404000"/>
            </a:xfrm>
            <a:prstGeom prst="roundRect">
              <a:avLst>
                <a:gd name="adj" fmla="val 16667"/>
              </a:avLst>
            </a:prstGeom>
            <a:solidFill>
              <a:srgbClr val="FF6699"/>
            </a:solidFill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t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3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中區</a:t>
              </a:r>
              <a:endParaRPr lang="en-US" altLang="zh-TW" sz="3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en-US" altLang="zh-TW" sz="3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4</a:t>
              </a:r>
              <a:r>
                <a:rPr lang="zh-TW" altLang="en-US" sz="3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校</a:t>
              </a:r>
            </a:p>
          </p:txBody>
        </p:sp>
        <p:sp>
          <p:nvSpPr>
            <p:cNvPr id="28" name="向下箭號 27"/>
            <p:cNvSpPr/>
            <p:nvPr/>
          </p:nvSpPr>
          <p:spPr>
            <a:xfrm>
              <a:off x="5148096" y="1772816"/>
              <a:ext cx="720080" cy="504056"/>
            </a:xfrm>
            <a:prstGeom prst="downArrow">
              <a:avLst/>
            </a:prstGeom>
            <a:solidFill>
              <a:srgbClr val="FF99CC"/>
            </a:solidFill>
            <a:ln>
              <a:solidFill>
                <a:srgbClr val="FF3399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" name="群組 1"/>
          <p:cNvGrpSpPr/>
          <p:nvPr/>
        </p:nvGrpSpPr>
        <p:grpSpPr>
          <a:xfrm>
            <a:off x="6431786" y="1988840"/>
            <a:ext cx="1404000" cy="1836048"/>
            <a:chOff x="6308055" y="1772816"/>
            <a:chExt cx="1404000" cy="1836048"/>
          </a:xfrm>
        </p:grpSpPr>
        <p:sp>
          <p:nvSpPr>
            <p:cNvPr id="29" name="圓角矩形 28"/>
            <p:cNvSpPr>
              <a:spLocks noChangeArrowheads="1"/>
            </p:cNvSpPr>
            <p:nvPr/>
          </p:nvSpPr>
          <p:spPr bwMode="auto">
            <a:xfrm>
              <a:off x="6308055" y="2204864"/>
              <a:ext cx="1404000" cy="1404000"/>
            </a:xfrm>
            <a:prstGeom prst="roundRect">
              <a:avLst>
                <a:gd name="adj" fmla="val 16667"/>
              </a:avLst>
            </a:prstGeom>
            <a:solidFill>
              <a:srgbClr val="FF6699"/>
            </a:solidFill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t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3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南區</a:t>
              </a:r>
              <a:endParaRPr lang="en-US" altLang="zh-TW" sz="3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en-US" altLang="zh-TW" sz="3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17</a:t>
              </a:r>
              <a:r>
                <a:rPr lang="zh-TW" altLang="en-US" sz="3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校</a:t>
              </a:r>
            </a:p>
          </p:txBody>
        </p:sp>
        <p:sp>
          <p:nvSpPr>
            <p:cNvPr id="30" name="向下箭號 29"/>
            <p:cNvSpPr/>
            <p:nvPr/>
          </p:nvSpPr>
          <p:spPr>
            <a:xfrm>
              <a:off x="6650015" y="1772816"/>
              <a:ext cx="720080" cy="504056"/>
            </a:xfrm>
            <a:prstGeom prst="downArrow">
              <a:avLst/>
            </a:prstGeom>
            <a:solidFill>
              <a:srgbClr val="FF99CC"/>
            </a:solidFill>
            <a:ln>
              <a:solidFill>
                <a:srgbClr val="FF3399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7" name="書卷 (垂直) 16"/>
          <p:cNvSpPr/>
          <p:nvPr/>
        </p:nvSpPr>
        <p:spPr>
          <a:xfrm>
            <a:off x="107504" y="1340768"/>
            <a:ext cx="589881" cy="1656184"/>
          </a:xfrm>
          <a:prstGeom prst="verticalScroll">
            <a:avLst/>
          </a:prstGeom>
          <a:solidFill>
            <a:srgbClr val="FFFF0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校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內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團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報</a:t>
            </a:r>
            <a:endParaRPr lang="zh-TW" altLang="en-US" sz="2000" b="1" dirty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639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WordArt 8"/>
          <p:cNvSpPr>
            <a:spLocks noChangeArrowheads="1" noChangeShapeType="1" noTextEdit="1"/>
          </p:cNvSpPr>
          <p:nvPr/>
        </p:nvSpPr>
        <p:spPr bwMode="auto">
          <a:xfrm>
            <a:off x="2915816" y="332656"/>
            <a:ext cx="5400600" cy="1224136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285"/>
              </a:avLst>
            </a:prstTxWarp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5400" b="1" kern="10" spc="50" dirty="0" smtClean="0">
                <a:ln w="11430"/>
                <a:solidFill>
                  <a:srgbClr val="FF33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獨招</a:t>
            </a:r>
            <a:endParaRPr lang="zh-TW" altLang="en-US" sz="5400" b="1" kern="10" spc="50" dirty="0">
              <a:ln w="11430"/>
              <a:solidFill>
                <a:srgbClr val="FF33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書卷 (垂直) 3"/>
          <p:cNvSpPr/>
          <p:nvPr/>
        </p:nvSpPr>
        <p:spPr>
          <a:xfrm>
            <a:off x="755576" y="481844"/>
            <a:ext cx="589881" cy="1656184"/>
          </a:xfrm>
          <a:prstGeom prst="verticalScroll">
            <a:avLst/>
          </a:prstGeom>
          <a:solidFill>
            <a:srgbClr val="FFFF0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自行報名</a:t>
            </a:r>
          </a:p>
        </p:txBody>
      </p:sp>
      <p:grpSp>
        <p:nvGrpSpPr>
          <p:cNvPr id="6" name="群組 5"/>
          <p:cNvGrpSpPr/>
          <p:nvPr/>
        </p:nvGrpSpPr>
        <p:grpSpPr>
          <a:xfrm>
            <a:off x="4211960" y="3124783"/>
            <a:ext cx="4320480" cy="3290810"/>
            <a:chOff x="2267744" y="188640"/>
            <a:chExt cx="3812806" cy="3290810"/>
          </a:xfrm>
        </p:grpSpPr>
        <p:sp>
          <p:nvSpPr>
            <p:cNvPr id="8" name="圓角矩形 7"/>
            <p:cNvSpPr>
              <a:spLocks noChangeArrowheads="1"/>
            </p:cNvSpPr>
            <p:nvPr/>
          </p:nvSpPr>
          <p:spPr bwMode="auto">
            <a:xfrm>
              <a:off x="2267744" y="188640"/>
              <a:ext cx="3812806" cy="648072"/>
            </a:xfrm>
            <a:prstGeom prst="roundRect">
              <a:avLst>
                <a:gd name="adj" fmla="val 16667"/>
              </a:avLst>
            </a:prstGeom>
            <a:solidFill>
              <a:srgbClr val="FF6699"/>
            </a:solidFill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t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3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技術型高職</a:t>
              </a: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2330910" y="924905"/>
              <a:ext cx="374964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000" b="1" dirty="0" smtClean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全校獨招：華岡藝校</a:t>
              </a:r>
              <a:endParaRPr lang="en-US" altLang="zh-TW" sz="2000" b="1" dirty="0" smtClean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r>
                <a:rPr lang="zh-TW" altLang="en-US" sz="2000" b="1" dirty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 </a:t>
              </a:r>
              <a:r>
                <a:rPr lang="zh-TW" altLang="en-US" sz="2000" b="1" dirty="0" smtClean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                   開平餐飲學校</a:t>
              </a:r>
              <a:endParaRPr lang="en-US" altLang="zh-TW" sz="2000" b="1" dirty="0" smtClean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>
                <a:spcBef>
                  <a:spcPts val="1200"/>
                </a:spcBef>
              </a:pPr>
              <a:r>
                <a:rPr lang="zh-TW" altLang="en-US" sz="2000" b="1" dirty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部分獨</a:t>
              </a:r>
              <a:r>
                <a:rPr lang="zh-TW" altLang="en-US" sz="2000" b="1" dirty="0" smtClean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招：</a:t>
              </a:r>
              <a:r>
                <a:rPr lang="zh-TW" altLang="en-US" sz="2000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itchFamily="34" charset="-120"/>
                  <a:ea typeface="微軟正黑體" pitchFamily="34" charset="-120"/>
                </a:rPr>
                <a:t>樟樹國際實創高中</a:t>
              </a:r>
              <a:r>
                <a:rPr lang="en-US" altLang="zh-TW" sz="2000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itchFamily="34" charset="-120"/>
                  <a:ea typeface="微軟正黑體" pitchFamily="34" charset="-120"/>
                </a:rPr>
                <a:t>(</a:t>
              </a:r>
              <a:r>
                <a:rPr lang="zh-TW" altLang="en-US" sz="2000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itchFamily="34" charset="-120"/>
                  <a:ea typeface="微軟正黑體" pitchFamily="34" charset="-120"/>
                </a:rPr>
                <a:t>公立</a:t>
              </a:r>
              <a:r>
                <a:rPr lang="en-US" altLang="zh-TW" sz="2000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itchFamily="34" charset="-120"/>
                  <a:ea typeface="微軟正黑體" pitchFamily="34" charset="-120"/>
                </a:rPr>
                <a:t>)</a:t>
              </a:r>
            </a:p>
            <a:p>
              <a:r>
                <a:rPr lang="zh-TW" altLang="en-US" sz="2000" b="1" dirty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 </a:t>
              </a:r>
              <a:r>
                <a:rPr lang="zh-TW" altLang="en-US" sz="2000" b="1" dirty="0" smtClean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                   開南商工、喬治商工</a:t>
              </a:r>
              <a:endParaRPr lang="en-US" altLang="zh-TW" sz="2000" b="1" dirty="0" smtClean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r>
                <a:rPr lang="zh-TW" altLang="en-US" sz="2000" b="1" dirty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 </a:t>
              </a:r>
              <a:r>
                <a:rPr lang="zh-TW" altLang="en-US" sz="2000" b="1" dirty="0" smtClean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                   </a:t>
              </a:r>
              <a:r>
                <a:rPr lang="zh-TW" altLang="en-US" sz="2000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itchFamily="34" charset="-120"/>
                  <a:ea typeface="微軟正黑體" pitchFamily="34" charset="-120"/>
                </a:rPr>
                <a:t>大安高工進修學校</a:t>
              </a:r>
              <a:r>
                <a:rPr lang="en-US" altLang="zh-TW" sz="2000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itchFamily="34" charset="-120"/>
                  <a:ea typeface="微軟正黑體" pitchFamily="34" charset="-120"/>
                </a:rPr>
                <a:t>(</a:t>
              </a:r>
              <a:r>
                <a:rPr lang="zh-TW" altLang="en-US" sz="2000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itchFamily="34" charset="-120"/>
                  <a:ea typeface="微軟正黑體" pitchFamily="34" charset="-120"/>
                </a:rPr>
                <a:t>公立</a:t>
              </a:r>
              <a:r>
                <a:rPr lang="en-US" altLang="zh-TW" sz="2000" b="1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itchFamily="34" charset="-120"/>
                  <a:ea typeface="微軟正黑體" pitchFamily="34" charset="-120"/>
                </a:rPr>
                <a:t>)</a:t>
              </a:r>
            </a:p>
            <a:p>
              <a:r>
                <a:rPr lang="zh-TW" altLang="en-US" sz="2000" b="1" dirty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 </a:t>
              </a:r>
              <a:r>
                <a:rPr lang="zh-TW" altLang="en-US" sz="2000" b="1" dirty="0" smtClean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                   基隆培德工家</a:t>
              </a:r>
              <a:endParaRPr lang="en-US" altLang="zh-TW" sz="2000" b="1" dirty="0" smtClean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endParaRPr>
            </a:p>
            <a:p>
              <a:pPr>
                <a:spcBef>
                  <a:spcPts val="1200"/>
                </a:spcBef>
              </a:pPr>
              <a:r>
                <a:rPr lang="zh-TW" altLang="en-US" sz="2000" b="1" dirty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 </a:t>
              </a:r>
              <a:r>
                <a:rPr lang="zh-TW" altLang="en-US" sz="2000" b="1" dirty="0" smtClean="0">
                  <a:solidFill>
                    <a:srgbClr val="4F81BD">
                      <a:lumMod val="50000"/>
                    </a:srgbClr>
                  </a:solidFill>
                  <a:latin typeface="微軟正黑體" pitchFamily="34" charset="-120"/>
                  <a:ea typeface="微軟正黑體" pitchFamily="34" charset="-120"/>
                </a:rPr>
                <a:t>       </a:t>
              </a:r>
              <a:endParaRPr lang="zh-TW" altLang="en-US" sz="2000" b="1" dirty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</p:grpSp>
      <p:sp>
        <p:nvSpPr>
          <p:cNvPr id="11" name="圓角矩形 10"/>
          <p:cNvSpPr>
            <a:spLocks noChangeArrowheads="1"/>
          </p:cNvSpPr>
          <p:nvPr/>
        </p:nvSpPr>
        <p:spPr bwMode="auto">
          <a:xfrm>
            <a:off x="611560" y="3124783"/>
            <a:ext cx="3204000" cy="648072"/>
          </a:xfrm>
          <a:prstGeom prst="roundRect">
            <a:avLst>
              <a:gd name="adj" fmla="val 16667"/>
            </a:avLst>
          </a:prstGeom>
          <a:solidFill>
            <a:srgbClr val="FF6699"/>
          </a:solidFill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32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私立高中</a:t>
            </a:r>
          </a:p>
        </p:txBody>
      </p:sp>
      <p:sp>
        <p:nvSpPr>
          <p:cNvPr id="12" name="文字方塊 11"/>
          <p:cNvSpPr txBox="1"/>
          <p:nvPr/>
        </p:nvSpPr>
        <p:spPr>
          <a:xfrm>
            <a:off x="899593" y="3861047"/>
            <a:ext cx="3204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台北市：東山高中</a:t>
            </a:r>
            <a:endParaRPr lang="en-US" altLang="zh-TW" sz="2000" b="1" dirty="0" smtClean="0">
              <a:solidFill>
                <a:srgbClr val="4F81BD">
                  <a:lumMod val="50000"/>
                </a:srgbClr>
              </a:solidFill>
              <a:latin typeface="微軟正黑體" pitchFamily="34" charset="-120"/>
              <a:ea typeface="微軟正黑體" pitchFamily="34" charset="-120"/>
            </a:endParaRPr>
          </a:p>
          <a:p>
            <a:r>
              <a:rPr lang="zh-TW" altLang="en-US" sz="2000" b="1" dirty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               薇閣高中</a:t>
            </a:r>
            <a:endParaRPr lang="en-US" altLang="zh-TW" sz="2000" b="1" dirty="0" smtClean="0">
              <a:solidFill>
                <a:srgbClr val="4F81BD">
                  <a:lumMod val="50000"/>
                </a:srgbClr>
              </a:solidFill>
              <a:latin typeface="微軟正黑體" pitchFamily="34" charset="-120"/>
              <a:ea typeface="微軟正黑體" pitchFamily="34" charset="-120"/>
            </a:endParaRPr>
          </a:p>
          <a:p>
            <a:r>
              <a:rPr lang="zh-TW" altLang="en-US" sz="2000" b="1" dirty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               復興實中</a:t>
            </a:r>
            <a:endParaRPr lang="en-US" altLang="zh-TW" sz="2000" b="1" dirty="0" smtClean="0">
              <a:solidFill>
                <a:srgbClr val="4F81BD">
                  <a:lumMod val="50000"/>
                </a:srgbClr>
              </a:solidFill>
              <a:latin typeface="微軟正黑體" pitchFamily="34" charset="-120"/>
              <a:ea typeface="微軟正黑體" pitchFamily="34" charset="-120"/>
            </a:endParaRPr>
          </a:p>
          <a:p>
            <a:r>
              <a:rPr lang="zh-TW" altLang="en-US" sz="2000" b="1" dirty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               延平高中</a:t>
            </a:r>
            <a:endParaRPr lang="en-US" altLang="zh-TW" sz="2000" b="1" dirty="0" smtClean="0">
              <a:solidFill>
                <a:srgbClr val="4F81BD">
                  <a:lumMod val="50000"/>
                </a:srgbClr>
              </a:solidFill>
              <a:latin typeface="微軟正黑體" pitchFamily="34" charset="-120"/>
              <a:ea typeface="微軟正黑體" pitchFamily="34" charset="-120"/>
            </a:endParaRPr>
          </a:p>
          <a:p>
            <a:r>
              <a:rPr lang="zh-TW" altLang="en-US" sz="2000" b="1" dirty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               再興高中</a:t>
            </a:r>
            <a:endParaRPr lang="en-US" altLang="zh-TW" sz="2000" b="1" dirty="0" smtClean="0">
              <a:solidFill>
                <a:srgbClr val="4F81BD">
                  <a:lumMod val="50000"/>
                </a:srgbClr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spcBef>
                <a:spcPts val="1200"/>
              </a:spcBef>
            </a:pPr>
            <a:r>
              <a:rPr lang="zh-TW" altLang="en-US" sz="2000" b="1" dirty="0" smtClean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新北市：康橋高中</a:t>
            </a:r>
            <a:endParaRPr lang="en-US" altLang="zh-TW" sz="2000" b="1" dirty="0" smtClean="0">
              <a:solidFill>
                <a:srgbClr val="4F81BD">
                  <a:lumMod val="50000"/>
                </a:srgbClr>
              </a:solidFill>
              <a:latin typeface="微軟正黑體" pitchFamily="34" charset="-120"/>
              <a:ea typeface="微軟正黑體" pitchFamily="34" charset="-120"/>
            </a:endParaRPr>
          </a:p>
          <a:p>
            <a:r>
              <a:rPr lang="zh-TW" altLang="en-US" sz="2000" b="1" dirty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000" b="1" dirty="0" smtClean="0">
                <a:solidFill>
                  <a:srgbClr val="4F81BD">
                    <a:lumMod val="50000"/>
                  </a:srgbClr>
                </a:solidFill>
                <a:latin typeface="微軟正黑體" pitchFamily="34" charset="-120"/>
                <a:ea typeface="微軟正黑體" pitchFamily="34" charset="-120"/>
              </a:rPr>
              <a:t>               裕德高中      </a:t>
            </a:r>
            <a:endParaRPr lang="zh-TW" altLang="en-US" sz="2000" b="1" dirty="0">
              <a:solidFill>
                <a:srgbClr val="4F81BD">
                  <a:lumMod val="50000"/>
                </a:srgb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17494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WordArt 8"/>
          <p:cNvSpPr>
            <a:spLocks noChangeArrowheads="1" noChangeShapeType="1" noTextEdit="1"/>
          </p:cNvSpPr>
          <p:nvPr/>
        </p:nvSpPr>
        <p:spPr bwMode="auto">
          <a:xfrm>
            <a:off x="420068" y="620688"/>
            <a:ext cx="1152128" cy="331236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285"/>
              </a:avLst>
            </a:prstTxWarp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5400" b="1" kern="10" spc="50" dirty="0" smtClean="0">
                <a:ln w="11430"/>
                <a:solidFill>
                  <a:srgbClr val="FF33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獨</a:t>
            </a:r>
            <a:endParaRPr lang="en-US" altLang="zh-TW" sz="5400" b="1" kern="10" spc="50" dirty="0" smtClean="0">
              <a:ln w="11430"/>
              <a:solidFill>
                <a:srgbClr val="FF33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5400" b="1" kern="10" spc="50" dirty="0" smtClean="0">
                <a:ln w="11430"/>
                <a:solidFill>
                  <a:srgbClr val="FF33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招</a:t>
            </a:r>
            <a:endParaRPr lang="zh-TW" altLang="en-US" sz="5400" b="1" kern="10" spc="50" dirty="0">
              <a:ln w="11430"/>
              <a:solidFill>
                <a:srgbClr val="FF33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Picture 2" descr="C:\Users\user\Desktop\106升學\01校內宣講PPT\圖片\20161212樟樹實創高中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1592" y="178990"/>
            <a:ext cx="6264696" cy="6544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直線接點 14"/>
          <p:cNvCxnSpPr/>
          <p:nvPr/>
        </p:nvCxnSpPr>
        <p:spPr>
          <a:xfrm>
            <a:off x="6300192" y="2060848"/>
            <a:ext cx="187220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5364088" y="4077072"/>
            <a:ext cx="259228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>
            <a:off x="6732240" y="4365104"/>
            <a:ext cx="122413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263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907704" y="44624"/>
            <a:ext cx="57246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TW" altLang="en-US" sz="36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基北區各管道入學辦理時程</a:t>
            </a:r>
            <a:endParaRPr lang="zh-TW" altLang="en-US" sz="3600" b="1" dirty="0">
              <a:solidFill>
                <a:schemeClr val="accent6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  <a:cs typeface="BiauKai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40391" y="44624"/>
            <a:ext cx="11833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106</a:t>
            </a:r>
            <a:r>
              <a:rPr lang="zh-TW" altLang="en-US" sz="28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年</a:t>
            </a:r>
            <a:endParaRPr lang="zh-TW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179504" y="836712"/>
            <a:ext cx="2088000" cy="432048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2435835" y="841214"/>
            <a:ext cx="2088000" cy="54006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圓角矩形 10"/>
          <p:cNvSpPr/>
          <p:nvPr/>
        </p:nvSpPr>
        <p:spPr>
          <a:xfrm>
            <a:off x="4692166" y="841214"/>
            <a:ext cx="2088000" cy="54006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圓角矩形 11"/>
          <p:cNvSpPr/>
          <p:nvPr/>
        </p:nvSpPr>
        <p:spPr>
          <a:xfrm>
            <a:off x="6948496" y="841214"/>
            <a:ext cx="2088000" cy="43200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圓角矩形 15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377504" y="1700808"/>
            <a:ext cx="1692000" cy="684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藝才班</a:t>
            </a:r>
            <a:endParaRPr lang="en-US" altLang="zh-TW" sz="20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報名及術科測驗</a:t>
            </a:r>
            <a:endParaRPr lang="zh-TW" altLang="en-US" sz="8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圓角矩形 14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896216" y="2528195"/>
            <a:ext cx="1692000" cy="684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五專</a:t>
            </a:r>
            <a:endParaRPr lang="en-US" altLang="zh-TW" sz="20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免試入學報名</a:t>
            </a:r>
          </a:p>
        </p:txBody>
      </p:sp>
      <p:sp>
        <p:nvSpPr>
          <p:cNvPr id="18" name="圓角矩形 17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2633835" y="3391582"/>
            <a:ext cx="1692000" cy="684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體</a:t>
            </a: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績</a:t>
            </a: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生</a:t>
            </a:r>
            <a:r>
              <a:rPr lang="zh-TW" altLang="en-US" sz="1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獨</a:t>
            </a:r>
            <a:r>
              <a:rPr lang="zh-TW" altLang="en-US" sz="1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招</a:t>
            </a:r>
            <a:endParaRPr lang="en-US" altLang="zh-TW" sz="16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體育班</a:t>
            </a:r>
            <a:r>
              <a:rPr lang="zh-TW" altLang="en-US" sz="1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招生</a:t>
            </a:r>
            <a:endParaRPr lang="en-US" altLang="zh-TW" sz="14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圓角矩形 16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7162073" y="3373582"/>
            <a:ext cx="1692000" cy="684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藝才班</a:t>
            </a:r>
            <a:endParaRPr lang="en-US" altLang="zh-TW" sz="20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eaLnBrk="1" hangingPunct="1">
              <a:defRPr/>
            </a:pPr>
            <a:r>
              <a:rPr lang="zh-TW" altLang="en-US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現場撕榜與報到</a:t>
            </a:r>
            <a:r>
              <a:rPr lang="en-US" altLang="zh-TW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7/12</a:t>
            </a:r>
          </a:p>
        </p:txBody>
      </p:sp>
      <p:sp>
        <p:nvSpPr>
          <p:cNvPr id="19" name="圓角矩形 18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890166" y="4218969"/>
            <a:ext cx="1692000" cy="684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</a:t>
            </a: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招考試</a:t>
            </a:r>
            <a:endParaRPr lang="en-US" altLang="zh-TW" sz="20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政大附中</a:t>
            </a:r>
            <a:r>
              <a:rPr lang="en-US" altLang="zh-TW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師大附中</a:t>
            </a:r>
            <a:endParaRPr lang="en-US" altLang="zh-TW" sz="12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特招學科報名、測驗</a:t>
            </a:r>
            <a:endParaRPr lang="en-US" altLang="zh-TW" sz="12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圓角矩形 19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2633835" y="5046357"/>
            <a:ext cx="1692000" cy="684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實用技能學程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報名</a:t>
            </a:r>
            <a:endParaRPr lang="en-US" altLang="zh-TW" sz="1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圓角矩形 21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2633835" y="4218969"/>
            <a:ext cx="1692000" cy="684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技優甄審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報名</a:t>
            </a:r>
            <a:endParaRPr lang="en-US" altLang="zh-TW" sz="1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13026" y="1030816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28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三、四月</a:t>
            </a:r>
            <a:endParaRPr lang="zh-TW" altLang="en-US" sz="2800" b="1" dirty="0">
              <a:solidFill>
                <a:schemeClr val="accent3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028430" y="1030816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28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五月</a:t>
            </a:r>
            <a:endParaRPr lang="zh-TW" altLang="en-US" sz="2800" b="1" dirty="0">
              <a:solidFill>
                <a:schemeClr val="accent3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284761" y="1030816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28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六月</a:t>
            </a:r>
            <a:endParaRPr lang="zh-TW" altLang="en-US" sz="2800" b="1" dirty="0">
              <a:solidFill>
                <a:schemeClr val="accent3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541091" y="1030816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2800" b="1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七月</a:t>
            </a:r>
            <a:endParaRPr lang="zh-TW" altLang="en-US" sz="2800" b="1" dirty="0">
              <a:solidFill>
                <a:schemeClr val="accent3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" name="圓角矩形 27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377504" y="4165290"/>
            <a:ext cx="1692000" cy="684000"/>
          </a:xfrm>
          <a:prstGeom prst="roundRect">
            <a:avLst>
              <a:gd name="adj" fmla="val 16667"/>
            </a:avLst>
          </a:prstGeom>
          <a:solidFill>
            <a:schemeClr val="accent3">
              <a:lumMod val="75000"/>
            </a:schemeClr>
          </a:solidFill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身障生</a:t>
            </a:r>
            <a:r>
              <a:rPr lang="zh-TW" altLang="en-US" sz="16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安置</a:t>
            </a:r>
          </a:p>
        </p:txBody>
      </p:sp>
      <p:sp>
        <p:nvSpPr>
          <p:cNvPr id="29" name="圓角矩形 28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377504" y="3343796"/>
            <a:ext cx="1692000" cy="684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科學班</a:t>
            </a:r>
            <a:endParaRPr lang="en-US" altLang="zh-TW" sz="20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報名</a:t>
            </a:r>
            <a:r>
              <a:rPr lang="zh-TW" altLang="en-US" sz="1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1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檢定及報到</a:t>
            </a:r>
            <a:endParaRPr lang="zh-TW" altLang="en-US" sz="8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圓角矩形 30"/>
          <p:cNvSpPr>
            <a:spLocks noChangeArrowheads="1"/>
          </p:cNvSpPr>
          <p:nvPr/>
        </p:nvSpPr>
        <p:spPr bwMode="auto">
          <a:xfrm>
            <a:off x="2669835" y="2528195"/>
            <a:ext cx="1692000" cy="684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優先免試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入學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公私立高中職</a:t>
            </a:r>
            <a:endParaRPr lang="en-US" altLang="zh-TW" sz="12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優先免試入學報名</a:t>
            </a:r>
          </a:p>
        </p:txBody>
      </p:sp>
      <p:sp>
        <p:nvSpPr>
          <p:cNvPr id="32" name="圓角矩形 31"/>
          <p:cNvSpPr>
            <a:spLocks noChangeArrowheads="1"/>
          </p:cNvSpPr>
          <p:nvPr/>
        </p:nvSpPr>
        <p:spPr bwMode="auto">
          <a:xfrm>
            <a:off x="4896224" y="3391582"/>
            <a:ext cx="1692000" cy="684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公立優先免試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放榜</a:t>
            </a:r>
            <a:r>
              <a:rPr lang="en-US" altLang="zh-TW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6/15</a:t>
            </a:r>
            <a:r>
              <a:rPr lang="zh-TW" altLang="en-US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、報到</a:t>
            </a:r>
            <a:r>
              <a:rPr lang="en-US" altLang="zh-TW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6/16</a:t>
            </a:r>
            <a:endParaRPr lang="zh-TW" altLang="en-US" sz="12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圓角矩形 32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896216" y="5046356"/>
            <a:ext cx="1692000" cy="1046939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專業群科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技優甄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審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實用技能學程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放榜、報到</a:t>
            </a:r>
          </a:p>
        </p:txBody>
      </p:sp>
      <p:sp>
        <p:nvSpPr>
          <p:cNvPr id="34" name="圓角矩形 33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890166" y="1700808"/>
            <a:ext cx="1692000" cy="684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基北區</a:t>
            </a:r>
            <a:r>
              <a:rPr lang="zh-TW" altLang="en-US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免試入學</a:t>
            </a:r>
            <a:endParaRPr lang="en-US" altLang="zh-TW" sz="12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1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志願選填與</a:t>
            </a:r>
            <a:r>
              <a:rPr lang="zh-TW" altLang="en-US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報名</a:t>
            </a:r>
          </a:p>
        </p:txBody>
      </p:sp>
      <p:sp>
        <p:nvSpPr>
          <p:cNvPr id="35" name="圓角矩形 34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7146496" y="1700808"/>
            <a:ext cx="1692000" cy="684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基北區</a:t>
            </a:r>
            <a:r>
              <a:rPr lang="zh-TW" altLang="en-US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免試入學</a:t>
            </a:r>
            <a:r>
              <a:rPr lang="en-US" altLang="zh-TW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7/11</a:t>
            </a:r>
            <a:r>
              <a:rPr lang="zh-TW" altLang="en-US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放榜、</a:t>
            </a:r>
            <a:r>
              <a:rPr lang="en-US" altLang="zh-TW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7/13</a:t>
            </a:r>
            <a:r>
              <a:rPr lang="zh-TW" altLang="en-US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報到</a:t>
            </a:r>
          </a:p>
        </p:txBody>
      </p:sp>
      <p:sp>
        <p:nvSpPr>
          <p:cNvPr id="36" name="圓角矩形 35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7146496" y="2537195"/>
            <a:ext cx="1692000" cy="684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五專</a:t>
            </a:r>
            <a:r>
              <a:rPr lang="zh-TW" altLang="en-US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免試入學</a:t>
            </a:r>
            <a:endParaRPr lang="en-US" altLang="zh-TW" sz="12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現場撕榜與報到</a:t>
            </a:r>
            <a:r>
              <a:rPr lang="en-US" altLang="zh-TW" sz="1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7/12</a:t>
            </a:r>
            <a:endParaRPr lang="zh-TW" altLang="en-US" sz="1200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圓角矩形 20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377504" y="2522302"/>
            <a:ext cx="1692000" cy="684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專業群科特招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書審及術科考試</a:t>
            </a:r>
          </a:p>
        </p:txBody>
      </p:sp>
      <p:sp>
        <p:nvSpPr>
          <p:cNvPr id="30" name="圓角矩形 29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2633835" y="1700808"/>
            <a:ext cx="1692000" cy="684000"/>
          </a:xfrm>
          <a:prstGeom prst="roundRect">
            <a:avLst>
              <a:gd name="adj" fmla="val 16667"/>
            </a:avLst>
          </a:prstGeom>
          <a:solidFill>
            <a:schemeClr val="accent3">
              <a:lumMod val="75000"/>
            </a:schemeClr>
          </a:solidFill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教育會考</a:t>
            </a:r>
            <a:endParaRPr lang="zh-TW" altLang="en-US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en-US" altLang="zh-TW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5/20</a:t>
            </a: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5/21</a:t>
            </a:r>
            <a:endParaRPr lang="zh-TW" altLang="en-US" sz="1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7" name="圓角矩形 36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7148356" y="4218969"/>
            <a:ext cx="1692000" cy="684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政附</a:t>
            </a:r>
            <a:r>
              <a:rPr lang="en-US" altLang="zh-TW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師附</a:t>
            </a:r>
            <a:endParaRPr lang="en-US" altLang="zh-TW" sz="1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特招考試</a:t>
            </a:r>
            <a:endParaRPr lang="en-US" altLang="zh-TW" sz="1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en-US" altLang="zh-TW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7/11</a:t>
            </a:r>
            <a:r>
              <a:rPr lang="zh-TW" altLang="en-US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放榜、</a:t>
            </a:r>
            <a:r>
              <a:rPr lang="en-US" altLang="zh-TW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7/13</a:t>
            </a:r>
            <a:r>
              <a:rPr lang="zh-TW" altLang="en-US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報到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>
          <a:xfrm>
            <a:off x="6553200" y="6520259"/>
            <a:ext cx="2133600" cy="365125"/>
          </a:xfrm>
        </p:spPr>
        <p:txBody>
          <a:bodyPr/>
          <a:lstStyle/>
          <a:p>
            <a:fld id="{A5CE60B8-D763-40F3-A04E-87D2EFB86029}" type="slidenum">
              <a:rPr lang="zh-TW" altLang="en-US" smtClean="0"/>
              <a:pPr/>
              <a:t>23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2667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582236"/>
              </p:ext>
            </p:extLst>
          </p:nvPr>
        </p:nvGraphicFramePr>
        <p:xfrm>
          <a:off x="568858" y="1124744"/>
          <a:ext cx="7920880" cy="548640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724665"/>
                <a:gridCol w="1947743"/>
                <a:gridCol w="2688299"/>
                <a:gridCol w="1560173"/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升學管道</a:t>
                      </a:r>
                      <a:endParaRPr lang="zh-TW" altLang="en-US" b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報名方式</a:t>
                      </a:r>
                      <a:endParaRPr lang="zh-TW" altLang="en-US" b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備註</a:t>
                      </a:r>
                      <a:endParaRPr lang="zh-TW" altLang="en-US" b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洽詢處室</a:t>
                      </a:r>
                      <a:endParaRPr lang="zh-TW" altLang="en-US" b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團體報名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志願選填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9"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教務處註冊組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20000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團體報名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每區可報名</a:t>
                      </a:r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r>
                        <a:rPr lang="zh-TW" altLang="en-US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校，僅擇</a:t>
                      </a:r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r>
                        <a:rPr lang="zh-TW" altLang="en-US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區報到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團體報名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限擇一校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團體報名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限擇一校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自行報名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團體報名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自行報名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自行報名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自行報名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團體報名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限擇一校一科，其他區自行報名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輔導處資料組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請洽資料組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請洽資料組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8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請洽資料組</a:t>
                      </a:r>
                    </a:p>
                  </a:txBody>
                  <a:tcPr anchor="ctr"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dirty="0" smtClean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60000">
                <a:tc>
                  <a:txBody>
                    <a:bodyPr/>
                    <a:lstStyle/>
                    <a:p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請洽體育組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學務處體育組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R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80" name="圓角矩形 179"/>
          <p:cNvSpPr>
            <a:spLocks noChangeArrowheads="1"/>
          </p:cNvSpPr>
          <p:nvPr/>
        </p:nvSpPr>
        <p:spPr bwMode="auto">
          <a:xfrm>
            <a:off x="683568" y="1556792"/>
            <a:ext cx="1440000" cy="252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endParaRPr lang="en-US" altLang="zh-TW" sz="1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高中職免試</a:t>
            </a:r>
            <a:endParaRPr lang="en-US" altLang="zh-TW" sz="1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endParaRPr lang="zh-TW" altLang="en-US" sz="1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3" name="圓角矩形 182"/>
          <p:cNvSpPr>
            <a:spLocks noChangeArrowheads="1"/>
          </p:cNvSpPr>
          <p:nvPr/>
        </p:nvSpPr>
        <p:spPr bwMode="auto">
          <a:xfrm>
            <a:off x="683568" y="1922371"/>
            <a:ext cx="1440000" cy="252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五專免試</a:t>
            </a:r>
          </a:p>
        </p:txBody>
      </p:sp>
      <p:sp>
        <p:nvSpPr>
          <p:cNvPr id="188" name="圓角矩形 187"/>
          <p:cNvSpPr>
            <a:spLocks noChangeArrowheads="1"/>
          </p:cNvSpPr>
          <p:nvPr/>
        </p:nvSpPr>
        <p:spPr bwMode="auto">
          <a:xfrm>
            <a:off x="683568" y="3019108"/>
            <a:ext cx="1440000" cy="252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特招</a:t>
            </a:r>
            <a:r>
              <a:rPr lang="zh-TW" altLang="en-US" sz="1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考試入學</a:t>
            </a:r>
            <a:endParaRPr lang="en-US" altLang="zh-TW" sz="1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8" name="圓角矩形 197"/>
          <p:cNvSpPr>
            <a:spLocks noChangeArrowheads="1"/>
          </p:cNvSpPr>
          <p:nvPr/>
        </p:nvSpPr>
        <p:spPr bwMode="auto">
          <a:xfrm>
            <a:off x="683568" y="3384687"/>
            <a:ext cx="1440000" cy="252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藝才班</a:t>
            </a:r>
            <a:endParaRPr lang="en-US" altLang="zh-TW" sz="1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9" name="圓角矩形 198"/>
          <p:cNvSpPr>
            <a:spLocks noChangeArrowheads="1"/>
          </p:cNvSpPr>
          <p:nvPr/>
        </p:nvSpPr>
        <p:spPr bwMode="auto">
          <a:xfrm>
            <a:off x="683568" y="3750266"/>
            <a:ext cx="1440000" cy="252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科學班</a:t>
            </a:r>
            <a:endParaRPr lang="en-US" altLang="zh-TW" sz="1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0" name="圓角矩形 199"/>
          <p:cNvSpPr>
            <a:spLocks noChangeArrowheads="1"/>
          </p:cNvSpPr>
          <p:nvPr/>
        </p:nvSpPr>
        <p:spPr bwMode="auto">
          <a:xfrm>
            <a:off x="683568" y="6309320"/>
            <a:ext cx="1440000" cy="252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體育班</a:t>
            </a:r>
            <a:endParaRPr lang="en-US" altLang="zh-TW" sz="1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9" name="圓角矩形 38"/>
          <p:cNvSpPr>
            <a:spLocks noChangeArrowheads="1"/>
          </p:cNvSpPr>
          <p:nvPr/>
        </p:nvSpPr>
        <p:spPr bwMode="auto">
          <a:xfrm>
            <a:off x="683568" y="4115845"/>
            <a:ext cx="1440000" cy="252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中正預校</a:t>
            </a:r>
          </a:p>
        </p:txBody>
      </p:sp>
      <p:sp>
        <p:nvSpPr>
          <p:cNvPr id="41" name="圓角矩形 40"/>
          <p:cNvSpPr>
            <a:spLocks noChangeArrowheads="1"/>
          </p:cNvSpPr>
          <p:nvPr/>
        </p:nvSpPr>
        <p:spPr bwMode="auto">
          <a:xfrm>
            <a:off x="683568" y="4481424"/>
            <a:ext cx="1440000" cy="252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七年一貫制</a:t>
            </a:r>
          </a:p>
        </p:txBody>
      </p:sp>
      <p:sp>
        <p:nvSpPr>
          <p:cNvPr id="2" name="矩形 1"/>
          <p:cNvSpPr/>
          <p:nvPr/>
        </p:nvSpPr>
        <p:spPr>
          <a:xfrm>
            <a:off x="2282529" y="77723"/>
            <a:ext cx="44935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TW" altLang="en-US" sz="48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升學管道總整理</a:t>
            </a:r>
            <a:endParaRPr lang="zh-TW" altLang="en-US" b="1" dirty="0">
              <a:solidFill>
                <a:schemeClr val="accent6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  <a:cs typeface="BiauKai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00431" y="77723"/>
            <a:ext cx="11833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106</a:t>
            </a:r>
            <a:r>
              <a:rPr lang="zh-TW" altLang="en-US" sz="28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年</a:t>
            </a:r>
            <a:endParaRPr lang="zh-TW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1" name="圓角矩形 50"/>
          <p:cNvSpPr>
            <a:spLocks noChangeArrowheads="1"/>
          </p:cNvSpPr>
          <p:nvPr/>
        </p:nvSpPr>
        <p:spPr bwMode="auto">
          <a:xfrm>
            <a:off x="683568" y="5589240"/>
            <a:ext cx="1440000" cy="252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實用技能學程</a:t>
            </a:r>
          </a:p>
        </p:txBody>
      </p:sp>
      <p:sp>
        <p:nvSpPr>
          <p:cNvPr id="52" name="圓角矩形 51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683568" y="4842164"/>
            <a:ext cx="1440000" cy="252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專業群科</a:t>
            </a:r>
          </a:p>
        </p:txBody>
      </p:sp>
      <p:sp>
        <p:nvSpPr>
          <p:cNvPr id="53" name="圓角矩形 52"/>
          <p:cNvSpPr>
            <a:spLocks noChangeArrowheads="1"/>
          </p:cNvSpPr>
          <p:nvPr/>
        </p:nvSpPr>
        <p:spPr bwMode="auto">
          <a:xfrm>
            <a:off x="683568" y="5209093"/>
            <a:ext cx="1440000" cy="252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技藝績優甄選</a:t>
            </a:r>
          </a:p>
        </p:txBody>
      </p:sp>
      <p:sp>
        <p:nvSpPr>
          <p:cNvPr id="54" name="圓角矩形 53"/>
          <p:cNvSpPr>
            <a:spLocks noChangeArrowheads="1"/>
          </p:cNvSpPr>
          <p:nvPr/>
        </p:nvSpPr>
        <p:spPr bwMode="auto">
          <a:xfrm>
            <a:off x="683568" y="5949280"/>
            <a:ext cx="1440000" cy="252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產業特殊需求</a:t>
            </a:r>
          </a:p>
        </p:txBody>
      </p:sp>
      <p:sp>
        <p:nvSpPr>
          <p:cNvPr id="60" name="圓角矩形 59"/>
          <p:cNvSpPr>
            <a:spLocks noChangeArrowheads="1"/>
          </p:cNvSpPr>
          <p:nvPr/>
        </p:nvSpPr>
        <p:spPr bwMode="auto">
          <a:xfrm>
            <a:off x="683568" y="2287950"/>
            <a:ext cx="1440000" cy="252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私立優先免試</a:t>
            </a:r>
          </a:p>
        </p:txBody>
      </p:sp>
      <p:sp>
        <p:nvSpPr>
          <p:cNvPr id="61" name="圓角矩形 60"/>
          <p:cNvSpPr>
            <a:spLocks noChangeArrowheads="1"/>
          </p:cNvSpPr>
          <p:nvPr/>
        </p:nvSpPr>
        <p:spPr bwMode="auto">
          <a:xfrm>
            <a:off x="683568" y="2653529"/>
            <a:ext cx="1440000" cy="252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公立優先免試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>
          <a:xfrm>
            <a:off x="7010400" y="6435320"/>
            <a:ext cx="2133600" cy="365125"/>
          </a:xfrm>
        </p:spPr>
        <p:txBody>
          <a:bodyPr/>
          <a:lstStyle/>
          <a:p>
            <a:fld id="{A5CE60B8-D763-40F3-A04E-87D2EFB86029}" type="slidenum">
              <a:rPr lang="zh-TW" altLang="en-US" smtClean="0"/>
              <a:pPr/>
              <a:t>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330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WordArt 8"/>
          <p:cNvSpPr>
            <a:spLocks noChangeArrowheads="1" noChangeShapeType="1" noTextEdit="1"/>
          </p:cNvSpPr>
          <p:nvPr/>
        </p:nvSpPr>
        <p:spPr bwMode="auto">
          <a:xfrm>
            <a:off x="755576" y="3284984"/>
            <a:ext cx="7632848" cy="2736304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285"/>
              </a:avLst>
            </a:prstTxWarp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5400" b="1" kern="10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基北區聯合免試入學</a:t>
            </a:r>
            <a:endParaRPr lang="en-US" altLang="zh-TW" sz="5400" b="1" kern="10" spc="50" dirty="0" smtClean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5400" b="1" kern="10" spc="50" dirty="0" smtClean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志願模擬選填</a:t>
            </a:r>
            <a:endParaRPr lang="zh-TW" altLang="en-US" sz="5400" b="1" kern="10" spc="50" dirty="0">
              <a:ln w="11430"/>
              <a:solidFill>
                <a:srgbClr val="00B05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9173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339752" y="836712"/>
            <a:ext cx="6804248" cy="4924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第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1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次志願試選填：</a:t>
            </a:r>
            <a:endParaRPr lang="en-US" altLang="zh-TW" sz="2600" b="1" dirty="0" smtClean="0">
              <a:solidFill>
                <a:schemeClr val="tx2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spcBef>
                <a:spcPts val="1200"/>
              </a:spcBef>
            </a:pP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  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　      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1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月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04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日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三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)~1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月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18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日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600" b="1" dirty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三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第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2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次志願試選填：</a:t>
            </a:r>
            <a:endParaRPr lang="en-US" altLang="zh-TW" sz="2600" b="1" dirty="0" smtClean="0">
              <a:solidFill>
                <a:schemeClr val="tx2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spcBef>
                <a:spcPts val="1200"/>
              </a:spcBef>
            </a:pP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      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   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 4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月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6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日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四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)~4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月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14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日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600" b="1" dirty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五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第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3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次</a:t>
            </a:r>
            <a:r>
              <a:rPr lang="zh-TW" altLang="en-US" sz="2600" b="1" dirty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志願試選填：</a:t>
            </a:r>
            <a:endParaRPr lang="en-US" altLang="zh-TW" sz="2600" b="1" dirty="0">
              <a:solidFill>
                <a:schemeClr val="tx2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spcBef>
                <a:spcPts val="1200"/>
              </a:spcBef>
            </a:pP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       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   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6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月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12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日</a:t>
            </a:r>
            <a:r>
              <a:rPr lang="en-US" altLang="zh-TW" sz="2600" b="1" dirty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600" b="1" dirty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一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)~6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月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21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日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三</a:t>
            </a:r>
            <a:r>
              <a:rPr lang="en-US" altLang="zh-TW" sz="26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國中教育會考：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5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月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20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日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六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、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21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日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日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n"/>
            </a:pP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正式志願選填：</a:t>
            </a:r>
            <a:endParaRPr lang="en-US" altLang="zh-TW" sz="2600" b="1" dirty="0" smtClean="0">
              <a:solidFill>
                <a:srgbClr val="7030A0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spcBef>
                <a:spcPts val="1200"/>
              </a:spcBef>
            </a:pP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             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6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月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22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日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四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)~6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月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29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日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四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中午</a:t>
            </a:r>
            <a:r>
              <a:rPr lang="en-US" altLang="zh-TW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12</a:t>
            </a:r>
            <a:r>
              <a:rPr lang="zh-TW" altLang="en-US" sz="2600" b="1" dirty="0" smtClean="0">
                <a:solidFill>
                  <a:srgbClr val="7030A0"/>
                </a:solidFill>
                <a:latin typeface="微軟正黑體" pitchFamily="34" charset="-120"/>
                <a:ea typeface="微軟正黑體" pitchFamily="34" charset="-120"/>
              </a:rPr>
              <a:t>點</a:t>
            </a:r>
            <a:endParaRPr lang="zh-TW" altLang="en-US" sz="2600" b="1" dirty="0">
              <a:solidFill>
                <a:srgbClr val="7030A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95536" y="188640"/>
            <a:ext cx="1093633" cy="55092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4400" spc="50" dirty="0">
                <a:ln w="5715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免試入學志願選填</a:t>
            </a:r>
          </a:p>
        </p:txBody>
      </p:sp>
    </p:spTree>
    <p:extLst>
      <p:ext uri="{BB962C8B-B14F-4D97-AF65-F5344CB8AC3E}">
        <p14:creationId xmlns:p14="http://schemas.microsoft.com/office/powerpoint/2010/main" val="173988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516FAB-2FFA-4BA1-AE3F-FAF72319C7B5}" type="slidenum">
              <a:rPr lang="zh-TW" altLang="en-US" smtClean="0"/>
              <a:pPr>
                <a:defRPr/>
              </a:pPr>
              <a:t>27</a:t>
            </a:fld>
            <a:endParaRPr lang="zh-TW" altLang="en-US"/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2339752" y="620688"/>
            <a:ext cx="7797552" cy="808931"/>
          </a:xfrm>
        </p:spPr>
        <p:txBody>
          <a:bodyPr/>
          <a:lstStyle/>
          <a:p>
            <a:pPr>
              <a:buNone/>
            </a:pPr>
            <a:r>
              <a:rPr lang="zh-TW" altLang="en-US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一、建議使用 </a:t>
            </a:r>
            <a:r>
              <a:rPr lang="en-US" altLang="zh-TW" b="1" dirty="0" err="1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Chrome瀏覽器</a:t>
            </a:r>
            <a:endParaRPr lang="en-US" altLang="zh-TW" b="1" dirty="0" smtClean="0">
              <a:solidFill>
                <a:schemeClr val="tx2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endParaRPr lang="zh-TW" altLang="en-US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1470" y="2132856"/>
            <a:ext cx="4808922" cy="3242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395536" y="188640"/>
            <a:ext cx="1093633" cy="55092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4400" spc="50" dirty="0">
                <a:ln w="5715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免試入學志願選填</a:t>
            </a:r>
          </a:p>
        </p:txBody>
      </p:sp>
    </p:spTree>
    <p:extLst>
      <p:ext uri="{BB962C8B-B14F-4D97-AF65-F5344CB8AC3E}">
        <p14:creationId xmlns:p14="http://schemas.microsoft.com/office/powerpoint/2010/main" val="965149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516FAB-2FFA-4BA1-AE3F-FAF72319C7B5}" type="slidenum">
              <a:rPr lang="zh-TW" altLang="en-US" smtClean="0"/>
              <a:pPr>
                <a:defRPr/>
              </a:pPr>
              <a:t>28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395536" y="188640"/>
            <a:ext cx="1093633" cy="55092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4400" spc="50" dirty="0">
                <a:ln w="5715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免試入學志願選填</a:t>
            </a:r>
          </a:p>
        </p:txBody>
      </p:sp>
      <p:sp>
        <p:nvSpPr>
          <p:cNvPr id="6" name="矩形 5"/>
          <p:cNvSpPr/>
          <p:nvPr/>
        </p:nvSpPr>
        <p:spPr>
          <a:xfrm>
            <a:off x="2627784" y="332656"/>
            <a:ext cx="613842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sz="32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二、從</a:t>
            </a:r>
            <a:r>
              <a:rPr lang="zh-TW" altLang="en-US" sz="3200" b="1" dirty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校網首頁</a:t>
            </a:r>
            <a:r>
              <a:rPr lang="en-US" altLang="zh-TW" sz="3200" b="1" dirty="0" err="1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登入</a:t>
            </a:r>
            <a:endParaRPr lang="en-US" altLang="zh-TW" sz="3200" b="1" dirty="0">
              <a:solidFill>
                <a:schemeClr val="tx2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zh-TW" altLang="en-US" sz="3200" b="1" dirty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      </a:t>
            </a:r>
            <a:r>
              <a:rPr lang="zh-TW" altLang="zh-TW" sz="3200" dirty="0">
                <a:solidFill>
                  <a:schemeClr val="tx2">
                    <a:lumMod val="75000"/>
                  </a:schemeClr>
                </a:solidFill>
              </a:rPr>
              <a:t>【</a:t>
            </a:r>
            <a:r>
              <a:rPr lang="zh-TW" altLang="zh-TW" sz="3200" b="1" dirty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基北區免試入學作業系統】</a:t>
            </a:r>
            <a:endParaRPr lang="en-US" altLang="zh-TW" sz="3200" b="1" dirty="0">
              <a:solidFill>
                <a:schemeClr val="tx2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69" t="42988" r="22538" b="3829"/>
          <a:stretch/>
        </p:blipFill>
        <p:spPr bwMode="auto">
          <a:xfrm>
            <a:off x="2975821" y="1700808"/>
            <a:ext cx="6060675" cy="468052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3356738" y="4869160"/>
            <a:ext cx="5247710" cy="64807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961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516FAB-2FFA-4BA1-AE3F-FAF72319C7B5}" type="slidenum">
              <a:rPr lang="zh-TW" altLang="en-US" smtClean="0"/>
              <a:pPr>
                <a:defRPr/>
              </a:pPr>
              <a:t>29</a:t>
            </a:fld>
            <a:endParaRPr lang="zh-TW" altLang="en-US"/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2051720" y="260648"/>
            <a:ext cx="3096344" cy="6597352"/>
          </a:xfrm>
        </p:spPr>
        <p:txBody>
          <a:bodyPr>
            <a:normAutofit/>
          </a:bodyPr>
          <a:lstStyle/>
          <a:p>
            <a:pPr algn="r">
              <a:buNone/>
            </a:pP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三、</a:t>
            </a:r>
            <a:r>
              <a:rPr lang="zh-TW" altLang="zh-TW" sz="28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【</a:t>
            </a: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登入</a:t>
            </a:r>
            <a:r>
              <a:rPr lang="zh-TW" altLang="zh-TW" sz="28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】</a:t>
            </a: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步驟</a:t>
            </a: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zh-TW" altLang="en-US" sz="28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      </a:t>
            </a:r>
            <a:r>
              <a:rPr lang="en-US" altLang="zh-TW" sz="28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1.</a:t>
            </a: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 登入</a:t>
            </a:r>
            <a:endParaRPr lang="en-US" altLang="zh-TW" sz="2400" b="1" dirty="0" smtClean="0">
              <a:solidFill>
                <a:srgbClr val="990099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r">
              <a:buNone/>
            </a:pPr>
            <a:r>
              <a:rPr lang="zh-TW" altLang="en-US" sz="24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endParaRPr lang="en-US" altLang="zh-TW" sz="2400" b="1" dirty="0" smtClean="0">
              <a:solidFill>
                <a:schemeClr val="tx2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r">
              <a:buNone/>
            </a:pPr>
            <a:endParaRPr lang="en-US" altLang="zh-TW" sz="2400" b="1" dirty="0">
              <a:solidFill>
                <a:schemeClr val="tx2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r">
              <a:buNone/>
            </a:pPr>
            <a:endParaRPr lang="en-US" altLang="zh-TW" sz="2400" b="1" dirty="0">
              <a:solidFill>
                <a:schemeClr val="tx2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zh-TW" altLang="en-US" sz="24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      </a:t>
            </a:r>
            <a:r>
              <a:rPr lang="en-US" altLang="zh-TW" sz="24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2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.</a:t>
            </a: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集體報名學生</a:t>
            </a:r>
            <a:endParaRPr lang="en-US" altLang="zh-TW" sz="2400" b="1" dirty="0" smtClean="0">
              <a:solidFill>
                <a:srgbClr val="990099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r">
              <a:buNone/>
            </a:pPr>
            <a:r>
              <a:rPr lang="zh-TW" altLang="en-US" sz="2400" b="1" dirty="0" smtClean="0">
                <a:solidFill>
                  <a:schemeClr val="tx2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endParaRPr lang="en-US" altLang="zh-TW" sz="2400" b="1" dirty="0" smtClean="0">
              <a:solidFill>
                <a:schemeClr val="tx2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5536" y="188640"/>
            <a:ext cx="1093633" cy="55092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4400" spc="50" dirty="0">
                <a:ln w="5715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免試入學志願選填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5" t="8595" r="51763" b="66079"/>
          <a:stretch/>
        </p:blipFill>
        <p:spPr bwMode="auto">
          <a:xfrm>
            <a:off x="3995936" y="692696"/>
            <a:ext cx="3672408" cy="184618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6372200" y="1511490"/>
            <a:ext cx="792088" cy="4773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6" t="8130" r="2962" b="14157"/>
          <a:stretch/>
        </p:blipFill>
        <p:spPr bwMode="auto">
          <a:xfrm>
            <a:off x="3275856" y="3078460"/>
            <a:ext cx="5438775" cy="3581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/>
          <p:cNvSpPr/>
          <p:nvPr/>
        </p:nvSpPr>
        <p:spPr>
          <a:xfrm>
            <a:off x="6444208" y="4653136"/>
            <a:ext cx="1224136" cy="194421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770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" name="表格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3827581"/>
              </p:ext>
            </p:extLst>
          </p:nvPr>
        </p:nvGraphicFramePr>
        <p:xfrm>
          <a:off x="581140" y="1679902"/>
          <a:ext cx="7981721" cy="498945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{912C8C85-51F0-491E-9774-3900AFEF0FD7}</a:tableStyleId>
              </a:tblPr>
              <a:tblGrid>
                <a:gridCol w="548907"/>
                <a:gridCol w="952094"/>
                <a:gridCol w="1152128"/>
                <a:gridCol w="3096344"/>
                <a:gridCol w="2232248"/>
              </a:tblGrid>
              <a:tr h="636723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考試科目</a:t>
                      </a:r>
                      <a:endParaRPr lang="zh-TW" sz="2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時間</a:t>
                      </a:r>
                    </a:p>
                  </a:txBody>
                  <a:tcPr marL="86378" marR="86378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題數</a:t>
                      </a:r>
                    </a:p>
                  </a:txBody>
                  <a:tcPr marL="86378" marR="86378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240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題型</a:t>
                      </a:r>
                      <a:endParaRPr lang="zh-TW" sz="2400" kern="1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547481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國</a:t>
                      </a:r>
                      <a:r>
                        <a:rPr lang="zh-TW" altLang="en-US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</a:t>
                      </a:r>
                      <a:r>
                        <a:rPr lang="zh-TW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文</a:t>
                      </a:r>
                      <a:endParaRPr lang="zh-TW" sz="2000" b="1" kern="100" dirty="0">
                        <a:solidFill>
                          <a:srgbClr val="C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分鐘</a:t>
                      </a:r>
                    </a:p>
                  </a:txBody>
                  <a:tcPr marL="86378" marR="86378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45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～</a:t>
                      </a: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題</a:t>
                      </a:r>
                    </a:p>
                  </a:txBody>
                  <a:tcPr marL="86378" marR="86378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r>
                        <a:rPr lang="zh-TW" altLang="en-US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選</a:t>
                      </a: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86378" marR="86378" marT="0" marB="0" anchor="ctr"/>
                </a:tc>
              </a:tr>
              <a:tr h="344071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英</a:t>
                      </a:r>
                      <a:r>
                        <a:rPr lang="zh-TW" altLang="en-US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</a:t>
                      </a:r>
                      <a:r>
                        <a:rPr lang="zh-TW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語</a:t>
                      </a:r>
                      <a:endParaRPr lang="zh-TW" sz="2000" b="1" kern="100" dirty="0">
                        <a:solidFill>
                          <a:srgbClr val="C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閱讀</a:t>
                      </a:r>
                      <a:endParaRPr lang="zh-TW" sz="2000" b="1" kern="100" dirty="0">
                        <a:solidFill>
                          <a:srgbClr val="C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  <a:r>
                        <a:rPr lang="en-US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分鐘</a:t>
                      </a: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～</a:t>
                      </a: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45</a:t>
                      </a:r>
                      <a:r>
                        <a:rPr 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題</a:t>
                      </a: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占</a:t>
                      </a: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80%)</a:t>
                      </a:r>
                      <a:endParaRPr lang="zh-TW" sz="1800" b="0" kern="100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r>
                        <a:rPr lang="zh-TW" altLang="en-US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選</a:t>
                      </a: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44071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聽力</a:t>
                      </a:r>
                      <a:endParaRPr lang="zh-TW" sz="2000" b="1" kern="100" dirty="0">
                        <a:solidFill>
                          <a:srgbClr val="C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</a:t>
                      </a:r>
                      <a:r>
                        <a:rPr lang="zh-TW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分鐘</a:t>
                      </a: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  <a:r>
                        <a:rPr lang="zh-TW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～</a:t>
                      </a: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30</a:t>
                      </a:r>
                      <a:r>
                        <a:rPr lang="zh-TW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題</a:t>
                      </a: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占</a:t>
                      </a: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20%)</a:t>
                      </a:r>
                      <a:endParaRPr lang="zh-TW" altLang="zh-TW" sz="1800" b="0" kern="100" dirty="0" smtClean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r>
                        <a:rPr lang="zh-TW" altLang="en-US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選</a:t>
                      </a: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688141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</a:t>
                      </a:r>
                      <a:r>
                        <a:rPr lang="zh-TW" altLang="en-US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</a:t>
                      </a:r>
                      <a:r>
                        <a:rPr lang="zh-TW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學</a:t>
                      </a:r>
                      <a:endParaRPr lang="zh-TW" sz="2000" b="1" kern="100" dirty="0">
                        <a:solidFill>
                          <a:srgbClr val="C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>
                    <a:lnT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分鐘</a:t>
                      </a:r>
                    </a:p>
                  </a:txBody>
                  <a:tcPr marL="86378" marR="86378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選擇題</a:t>
                      </a: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～</a:t>
                      </a: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30</a:t>
                      </a:r>
                      <a:r>
                        <a:rPr 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題</a:t>
                      </a: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占</a:t>
                      </a: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85%)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非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選擇題</a:t>
                      </a:r>
                      <a:r>
                        <a:rPr lang="en-US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r>
                        <a:rPr 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題</a:t>
                      </a: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占</a:t>
                      </a:r>
                      <a:r>
                        <a:rPr lang="en-US" altLang="zh-TW" sz="18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15%)</a:t>
                      </a:r>
                    </a:p>
                  </a:txBody>
                  <a:tcPr marL="86378" marR="86378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r>
                        <a:rPr lang="zh-TW" altLang="en-US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選</a:t>
                      </a: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86378" marR="86378" marT="0" marB="0" anchor="ctr"/>
                </a:tc>
              </a:tr>
              <a:tr h="535858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社</a:t>
                      </a:r>
                      <a:r>
                        <a:rPr lang="zh-TW" altLang="en-US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</a:t>
                      </a:r>
                      <a:r>
                        <a:rPr lang="zh-TW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會</a:t>
                      </a:r>
                      <a:endParaRPr lang="zh-TW" sz="2000" b="1" kern="100" dirty="0">
                        <a:solidFill>
                          <a:srgbClr val="C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分鐘</a:t>
                      </a: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～</a:t>
                      </a: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題</a:t>
                      </a: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 </a:t>
                      </a: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r>
                        <a:rPr lang="zh-TW" altLang="en-US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選</a:t>
                      </a: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576064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自</a:t>
                      </a:r>
                      <a:r>
                        <a:rPr lang="zh-TW" altLang="en-US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     </a:t>
                      </a:r>
                      <a:r>
                        <a:rPr lang="zh-TW" sz="2000" b="1" kern="100" dirty="0" smtClean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然</a:t>
                      </a:r>
                      <a:endParaRPr lang="zh-TW" sz="2000" b="1" kern="100" dirty="0">
                        <a:solidFill>
                          <a:srgbClr val="C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分鐘</a:t>
                      </a:r>
                    </a:p>
                  </a:txBody>
                  <a:tcPr marL="86378" marR="86378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～</a:t>
                      </a: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題</a:t>
                      </a:r>
                    </a:p>
                  </a:txBody>
                  <a:tcPr marL="86378" marR="86378" marT="0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 </a:t>
                      </a: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r>
                        <a:rPr lang="zh-TW" altLang="en-US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選</a:t>
                      </a:r>
                      <a:r>
                        <a:rPr lang="en-US" altLang="zh-TW" sz="2000" b="0" kern="10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86378" marR="86378" marT="0" marB="0" anchor="ctr"/>
                </a:tc>
              </a:tr>
              <a:tr h="550513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000" b="1" kern="100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寫作測驗</a:t>
                      </a: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50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分鐘</a:t>
                      </a: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r>
                        <a:rPr lang="zh-TW" sz="1800" b="0" kern="1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題</a:t>
                      </a: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endParaRPr lang="zh-TW" sz="1400" b="0" i="0" kern="100" dirty="0">
                        <a:solidFill>
                          <a:sysClr val="windowText" lastClr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6378" marR="86378" marT="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766536">
                <a:tc gridSpan="5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TW" altLang="zh-TW" sz="1600" b="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華康中黑體" panose="02010609010101010101" pitchFamily="49" charset="-120"/>
                          <a:ea typeface="華康中黑體" panose="02010609010101010101" pitchFamily="49" charset="-120"/>
                        </a:rPr>
                        <a:t>註</a:t>
                      </a:r>
                      <a:r>
                        <a:rPr kumimoji="1" lang="en-US" altLang="zh-TW" sz="1600" b="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華康中黑體" panose="02010609010101010101" pitchFamily="49" charset="-120"/>
                          <a:ea typeface="華康中黑體" panose="02010609010101010101" pitchFamily="49" charset="-120"/>
                        </a:rPr>
                        <a:t>1</a:t>
                      </a:r>
                      <a:r>
                        <a:rPr kumimoji="1" lang="zh-TW" altLang="zh-TW" sz="1600" b="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華康中黑體" panose="02010609010101010101" pitchFamily="49" charset="-120"/>
                          <a:ea typeface="華康中黑體" panose="02010609010101010101" pitchFamily="49" charset="-120"/>
                        </a:rPr>
                        <a:t>：英語聽力測驗不可遲到早退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TW" altLang="zh-TW" sz="1600" b="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華康中黑體" panose="02010609010101010101" pitchFamily="49" charset="-120"/>
                          <a:ea typeface="華康中黑體" panose="02010609010101010101" pitchFamily="49" charset="-120"/>
                        </a:rPr>
                        <a:t>註</a:t>
                      </a:r>
                      <a:r>
                        <a:rPr kumimoji="1" lang="en-US" altLang="zh-TW" sz="1600" b="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華康中黑體" panose="02010609010101010101" pitchFamily="49" charset="-120"/>
                          <a:ea typeface="華康中黑體" panose="02010609010101010101" pitchFamily="49" charset="-120"/>
                        </a:rPr>
                        <a:t>2</a:t>
                      </a:r>
                      <a:r>
                        <a:rPr kumimoji="1" lang="zh-TW" altLang="zh-TW" sz="1600" b="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華康中黑體" panose="02010609010101010101" pitchFamily="49" charset="-120"/>
                          <a:ea typeface="華康中黑體" panose="02010609010101010101" pitchFamily="49" charset="-120"/>
                        </a:rPr>
                        <a:t>：聽力障礙學生得免考聽力測驗</a:t>
                      </a:r>
                      <a:endParaRPr kumimoji="1" lang="zh-TW" altLang="zh-TW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華康中黑體" panose="02010609010101010101" pitchFamily="49" charset="-120"/>
                        <a:ea typeface="華康中黑體" panose="02010609010101010101" pitchFamily="49" charset="-120"/>
                        <a:cs typeface="新細明體" pitchFamily="18" charset="-120"/>
                      </a:endParaRPr>
                    </a:p>
                  </a:txBody>
                  <a:tcPr marL="86378" marR="86378" marT="0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9" name="矩形 68"/>
          <p:cNvSpPr/>
          <p:nvPr/>
        </p:nvSpPr>
        <p:spPr>
          <a:xfrm>
            <a:off x="366935" y="1156682"/>
            <a:ext cx="386516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spcBef>
                <a:spcPct val="0"/>
              </a:spcBef>
              <a:buFont typeface="Wingdings" panose="05000000000000000000" pitchFamily="2" charset="2"/>
              <a:buChar char="u"/>
            </a:pPr>
            <a:r>
              <a:rPr lang="zh-TW" altLang="en-US" sz="2000" b="1" dirty="0" smtClean="0">
                <a:solidFill>
                  <a:schemeClr val="tx2">
                    <a:lumMod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教育會考各科考試時間及題數</a:t>
            </a:r>
            <a:endParaRPr lang="zh-TW" altLang="en-US" sz="900" b="1" dirty="0">
              <a:solidFill>
                <a:schemeClr val="tx2">
                  <a:lumMod val="50000"/>
                </a:schemeClr>
              </a:solidFill>
              <a:latin typeface="微軟正黑體" pitchFamily="34" charset="-120"/>
              <a:ea typeface="微軟正黑體" pitchFamily="34" charset="-120"/>
              <a:cs typeface="BiauKai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2499176" y="188640"/>
            <a:ext cx="3729008" cy="830997"/>
            <a:chOff x="2123728" y="-27384"/>
            <a:chExt cx="3729008" cy="830997"/>
          </a:xfrm>
        </p:grpSpPr>
        <p:sp>
          <p:nvSpPr>
            <p:cNvPr id="68" name="矩形 67"/>
            <p:cNvSpPr/>
            <p:nvPr/>
          </p:nvSpPr>
          <p:spPr>
            <a:xfrm>
              <a:off x="2123728" y="0"/>
              <a:ext cx="118333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8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BiauKai"/>
                </a:rPr>
                <a:t>106</a:t>
              </a:r>
              <a:r>
                <a:rPr lang="zh-TW" altLang="en-US" sz="28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BiauKai"/>
                </a:rPr>
                <a:t>年</a:t>
              </a:r>
              <a:endParaRPr lang="zh-TW" altLang="en-US" sz="28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3205858" y="-27384"/>
              <a:ext cx="2646878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zh-TW" altLang="en-US" sz="48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BiauKai"/>
                </a:rPr>
                <a:t>教育會考</a:t>
              </a:r>
              <a:endParaRPr lang="zh-TW" altLang="en-US" b="1" dirty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endParaRPr>
            </a:p>
          </p:txBody>
        </p:sp>
      </p:grpSp>
      <p:sp>
        <p:nvSpPr>
          <p:cNvPr id="7" name="文字方塊 6"/>
          <p:cNvSpPr txBox="1"/>
          <p:nvPr/>
        </p:nvSpPr>
        <p:spPr>
          <a:xfrm>
            <a:off x="179512" y="620664"/>
            <a:ext cx="23196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 smtClean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資料來源：教育會考簡章</a:t>
            </a:r>
            <a:endParaRPr lang="zh-TW" altLang="en-US" sz="1400" dirty="0">
              <a:solidFill>
                <a:schemeClr val="accent6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215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" t="8879" r="26587" b="8496"/>
          <a:stretch/>
        </p:blipFill>
        <p:spPr bwMode="auto">
          <a:xfrm>
            <a:off x="4207418" y="2348880"/>
            <a:ext cx="4733686" cy="43281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516FAB-2FFA-4BA1-AE3F-FAF72319C7B5}" type="slidenum">
              <a:rPr lang="zh-TW" altLang="en-US" smtClean="0"/>
              <a:pPr>
                <a:defRPr/>
              </a:pPr>
              <a:t>30</a:t>
            </a:fld>
            <a:endParaRPr lang="zh-TW" altLang="en-US"/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2195736" y="260648"/>
            <a:ext cx="6480720" cy="480579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zh-TW" altLang="en-US" sz="28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三、</a:t>
            </a:r>
            <a:r>
              <a:rPr lang="zh-TW" altLang="zh-TW" sz="28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【</a:t>
            </a:r>
            <a:r>
              <a:rPr lang="zh-TW" altLang="en-US" sz="28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登入</a:t>
            </a:r>
            <a:r>
              <a:rPr lang="zh-TW" altLang="zh-TW" sz="28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】</a:t>
            </a:r>
            <a:r>
              <a:rPr lang="zh-TW" altLang="en-US" sz="28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步驟</a:t>
            </a:r>
            <a:endParaRPr lang="en-US" altLang="zh-TW" sz="2800" b="1" dirty="0" smtClean="0">
              <a:solidFill>
                <a:srgbClr val="990099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1.</a:t>
            </a: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學校：新北市立新莊國民中學</a:t>
            </a:r>
            <a:endParaRPr lang="en-US" altLang="zh-TW" sz="2400" b="1" dirty="0" smtClean="0">
              <a:solidFill>
                <a:srgbClr val="990099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zh-TW" altLang="en-US" sz="2400" b="1" dirty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2.</a:t>
            </a: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帳號：身分證字號</a:t>
            </a:r>
            <a:endParaRPr lang="en-US" altLang="zh-TW" sz="2400" b="1" dirty="0" smtClean="0">
              <a:solidFill>
                <a:srgbClr val="990099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3.</a:t>
            </a: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密碼：身分證末四碼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+</a:t>
            </a: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生日</a:t>
            </a:r>
            <a:endParaRPr lang="en-US" altLang="zh-TW" sz="2400" b="1" dirty="0" smtClean="0">
              <a:solidFill>
                <a:srgbClr val="990099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4.</a:t>
            </a: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驗證碼</a:t>
            </a:r>
            <a:endParaRPr lang="en-US" altLang="zh-TW" sz="2400" b="1" dirty="0" smtClean="0">
              <a:solidFill>
                <a:srgbClr val="990099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5.</a:t>
            </a: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改密碼、填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Email</a:t>
            </a:r>
          </a:p>
          <a:p>
            <a:pPr>
              <a:buNone/>
            </a:pP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6.</a:t>
            </a: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填問卷</a:t>
            </a:r>
            <a:endParaRPr lang="en-US" altLang="zh-TW" sz="2400" b="1" dirty="0" smtClean="0">
              <a:solidFill>
                <a:srgbClr val="990099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7.</a:t>
            </a: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填志願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(30</a:t>
            </a:r>
            <a:r>
              <a:rPr lang="zh-TW" altLang="en-US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個</a:t>
            </a:r>
            <a:r>
              <a:rPr lang="en-US" altLang="zh-TW" sz="24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</a:p>
        </p:txBody>
      </p:sp>
      <p:sp>
        <p:nvSpPr>
          <p:cNvPr id="6" name="矩形 5"/>
          <p:cNvSpPr/>
          <p:nvPr/>
        </p:nvSpPr>
        <p:spPr>
          <a:xfrm>
            <a:off x="395536" y="188640"/>
            <a:ext cx="1093633" cy="55092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4400" spc="50" dirty="0">
                <a:ln w="5715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免試入學志願選填</a:t>
            </a:r>
          </a:p>
        </p:txBody>
      </p:sp>
      <p:sp>
        <p:nvSpPr>
          <p:cNvPr id="2" name="文字方塊 1"/>
          <p:cNvSpPr txBox="1"/>
          <p:nvPr/>
        </p:nvSpPr>
        <p:spPr>
          <a:xfrm>
            <a:off x="5652160" y="4005064"/>
            <a:ext cx="360000" cy="360000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400" b="1" dirty="0" smtClean="0">
                <a:solidFill>
                  <a:srgbClr val="FF0066"/>
                </a:solidFill>
              </a:rPr>
              <a:t>1</a:t>
            </a:r>
            <a:endParaRPr lang="zh-TW" altLang="en-US" sz="1400" b="1" dirty="0">
              <a:solidFill>
                <a:srgbClr val="FF0066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5652160" y="4498277"/>
            <a:ext cx="360000" cy="360000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400" b="1" dirty="0" smtClean="0">
                <a:solidFill>
                  <a:srgbClr val="FF0066"/>
                </a:solidFill>
              </a:rPr>
              <a:t>2</a:t>
            </a:r>
            <a:endParaRPr lang="zh-TW" altLang="en-US" sz="1400" b="1" dirty="0">
              <a:solidFill>
                <a:srgbClr val="FF0066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5652120" y="5013216"/>
            <a:ext cx="360000" cy="360000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400" b="1" dirty="0" smtClean="0">
                <a:solidFill>
                  <a:srgbClr val="FF0066"/>
                </a:solidFill>
              </a:rPr>
              <a:t>3</a:t>
            </a:r>
            <a:endParaRPr lang="zh-TW" altLang="en-US" sz="1400" b="1" dirty="0">
              <a:solidFill>
                <a:srgbClr val="FF0066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5652160" y="5517232"/>
            <a:ext cx="360000" cy="360000"/>
          </a:xfrm>
          <a:prstGeom prst="ellips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TW" sz="1400" b="1" dirty="0" smtClean="0">
                <a:solidFill>
                  <a:srgbClr val="FF0066"/>
                </a:solidFill>
              </a:rPr>
              <a:t>4</a:t>
            </a:r>
            <a:endParaRPr lang="zh-TW" altLang="en-US" sz="1400" b="1" dirty="0">
              <a:solidFill>
                <a:srgbClr val="FF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388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516FAB-2FFA-4BA1-AE3F-FAF72319C7B5}" type="slidenum">
              <a:rPr lang="zh-TW" altLang="en-US" smtClean="0"/>
              <a:pPr>
                <a:defRPr/>
              </a:pPr>
              <a:t>31</a:t>
            </a:fld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395536" y="188640"/>
            <a:ext cx="1093633" cy="55092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4400" spc="50" dirty="0">
                <a:ln w="5715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免試入學志願選填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65" t="47173" r="30107" b="15283"/>
          <a:stretch/>
        </p:blipFill>
        <p:spPr bwMode="auto">
          <a:xfrm>
            <a:off x="3926972" y="1497570"/>
            <a:ext cx="4605468" cy="236347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圓角矩形 7"/>
          <p:cNvSpPr/>
          <p:nvPr/>
        </p:nvSpPr>
        <p:spPr>
          <a:xfrm>
            <a:off x="5452440" y="2907957"/>
            <a:ext cx="2952329" cy="816106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1" t="24809" r="12222" b="53146"/>
          <a:stretch/>
        </p:blipFill>
        <p:spPr bwMode="auto">
          <a:xfrm>
            <a:off x="3926972" y="5421206"/>
            <a:ext cx="4972051" cy="115958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圓角矩形 11"/>
          <p:cNvSpPr/>
          <p:nvPr/>
        </p:nvSpPr>
        <p:spPr>
          <a:xfrm>
            <a:off x="4825549" y="5781246"/>
            <a:ext cx="3778899" cy="816106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爆炸 2 1"/>
          <p:cNvSpPr/>
          <p:nvPr/>
        </p:nvSpPr>
        <p:spPr>
          <a:xfrm>
            <a:off x="5580112" y="144016"/>
            <a:ext cx="3744416" cy="2060848"/>
          </a:xfrm>
          <a:prstGeom prst="irregularSeal2">
            <a:avLst/>
          </a:prstGeom>
          <a:solidFill>
            <a:srgbClr val="FFFF99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2195736" y="404664"/>
            <a:ext cx="6768752" cy="540060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zh-TW" altLang="en-US" sz="3000" b="1" dirty="0" smtClean="0">
                <a:solidFill>
                  <a:srgbClr val="002060"/>
                </a:solidFill>
                <a:latin typeface="微軟正黑體" pitchFamily="34" charset="-120"/>
                <a:ea typeface="微軟正黑體" pitchFamily="34" charset="-120"/>
              </a:rPr>
              <a:t>四、注意事項</a:t>
            </a:r>
            <a:endParaRPr lang="en-US" altLang="zh-TW" sz="3000" b="1" dirty="0" smtClean="0">
              <a:solidFill>
                <a:srgbClr val="002060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zh-TW" altLang="en-US" sz="3000" b="1" dirty="0" smtClean="0">
                <a:solidFill>
                  <a:srgbClr val="002060"/>
                </a:solidFill>
                <a:latin typeface="微軟正黑體" pitchFamily="34" charset="-120"/>
                <a:ea typeface="微軟正黑體" pitchFamily="34" charset="-120"/>
              </a:rPr>
              <a:t>填完志願</a:t>
            </a:r>
            <a:r>
              <a:rPr lang="zh-TW" altLang="en-US" sz="36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一定要按</a:t>
            </a:r>
            <a:r>
              <a:rPr lang="en-US" altLang="zh-TW" sz="36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【</a:t>
            </a:r>
            <a:r>
              <a:rPr lang="zh-TW" altLang="en-US" sz="36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儲存志願</a:t>
            </a:r>
            <a:r>
              <a:rPr lang="en-US" altLang="zh-TW" sz="36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</a:rPr>
              <a:t>】</a:t>
            </a:r>
          </a:p>
          <a:p>
            <a:pPr>
              <a:buNone/>
            </a:pPr>
            <a:r>
              <a:rPr lang="en-US" altLang="zh-TW" b="1" dirty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b="1" dirty="0" smtClean="0">
                <a:latin typeface="微軟正黑體" pitchFamily="34" charset="-120"/>
                <a:ea typeface="微軟正黑體" pitchFamily="34" charset="-120"/>
              </a:rPr>
              <a:t>    </a:t>
            </a:r>
          </a:p>
          <a:p>
            <a:pPr>
              <a:buNone/>
            </a:pPr>
            <a:endParaRPr lang="en-US" altLang="zh-TW" b="1" dirty="0">
              <a:latin typeface="微軟正黑體" pitchFamily="34" charset="-120"/>
              <a:ea typeface="微軟正黑體" pitchFamily="34" charset="-120"/>
            </a:endParaRPr>
          </a:p>
          <a:p>
            <a:pPr>
              <a:buNone/>
            </a:pP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spcBef>
                <a:spcPts val="1200"/>
              </a:spcBef>
              <a:buNone/>
            </a:pPr>
            <a:endParaRPr lang="en-US" altLang="zh-TW" b="1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spcBef>
                <a:spcPts val="1200"/>
              </a:spcBef>
              <a:buNone/>
            </a:pPr>
            <a:endParaRPr lang="en-US" altLang="zh-TW" b="1" dirty="0">
              <a:latin typeface="微軟正黑體" pitchFamily="34" charset="-120"/>
              <a:ea typeface="微軟正黑體" pitchFamily="34" charset="-120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zh-TW" altLang="en-US" sz="3000" b="1" dirty="0" smtClean="0">
                <a:solidFill>
                  <a:srgbClr val="002060"/>
                </a:solidFill>
                <a:latin typeface="微軟正黑體" pitchFamily="34" charset="-120"/>
                <a:ea typeface="微軟正黑體" pitchFamily="34" charset="-120"/>
              </a:rPr>
              <a:t>學生可自行列印</a:t>
            </a:r>
            <a:r>
              <a:rPr lang="en-US" altLang="zh-TW" sz="3000" b="1" dirty="0" smtClean="0">
                <a:solidFill>
                  <a:srgbClr val="002060"/>
                </a:solidFill>
                <a:latin typeface="微軟正黑體" pitchFamily="34" charset="-120"/>
                <a:ea typeface="微軟正黑體" pitchFamily="34" charset="-120"/>
              </a:rPr>
              <a:t>【</a:t>
            </a:r>
            <a:r>
              <a:rPr lang="en-US" altLang="zh-TW" sz="3000" b="1" dirty="0" err="1" smtClean="0">
                <a:solidFill>
                  <a:srgbClr val="002060"/>
                </a:solidFill>
                <a:latin typeface="微軟正黑體" pitchFamily="34" charset="-120"/>
                <a:ea typeface="微軟正黑體" pitchFamily="34" charset="-120"/>
              </a:rPr>
              <a:t>正式報名表</a:t>
            </a:r>
            <a:r>
              <a:rPr lang="en-US" altLang="zh-TW" sz="3000" b="1" dirty="0" smtClean="0">
                <a:solidFill>
                  <a:srgbClr val="002060"/>
                </a:solidFill>
                <a:latin typeface="微軟正黑體" pitchFamily="34" charset="-120"/>
                <a:ea typeface="微軟正黑體" pitchFamily="34" charset="-120"/>
              </a:rPr>
              <a:t>】</a:t>
            </a:r>
          </a:p>
          <a:p>
            <a:pPr>
              <a:buNone/>
            </a:pPr>
            <a:r>
              <a:rPr lang="zh-TW" altLang="en-US" sz="3000" b="1" dirty="0" smtClean="0">
                <a:solidFill>
                  <a:srgbClr val="002060"/>
                </a:solidFill>
                <a:latin typeface="微軟正黑體" pitchFamily="34" charset="-120"/>
                <a:ea typeface="微軟正黑體" pitchFamily="34" charset="-120"/>
              </a:rPr>
              <a:t>        </a:t>
            </a:r>
            <a:r>
              <a:rPr lang="en-US" altLang="zh-TW" sz="3000" b="1" dirty="0" err="1" smtClean="0">
                <a:solidFill>
                  <a:srgbClr val="002060"/>
                </a:solidFill>
                <a:latin typeface="微軟正黑體" pitchFamily="34" charset="-120"/>
                <a:ea typeface="微軟正黑體" pitchFamily="34" charset="-120"/>
              </a:rPr>
              <a:t>一旦列印，</a:t>
            </a:r>
            <a:r>
              <a:rPr lang="en-US" altLang="zh-TW" sz="3000" b="1" dirty="0" err="1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就無法再更改志願</a:t>
            </a:r>
            <a:r>
              <a:rPr lang="en-US" altLang="zh-TW" sz="3000" b="1" dirty="0" smtClean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rPr>
              <a:t>！</a:t>
            </a:r>
          </a:p>
          <a:p>
            <a:pPr>
              <a:buNone/>
            </a:pPr>
            <a:r>
              <a:rPr lang="zh-TW" altLang="en-US" sz="2000" b="1" dirty="0" smtClean="0"/>
              <a:t>                                                                                         </a:t>
            </a:r>
            <a:endParaRPr lang="en-US" altLang="zh-TW" sz="2000" b="1" dirty="0" smtClean="0">
              <a:latin typeface="微軟正黑體" pitchFamily="34" charset="-120"/>
              <a:ea typeface="微軟正黑體" pitchFamily="34" charset="-120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7711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516FAB-2FFA-4BA1-AE3F-FAF72319C7B5}" type="slidenum">
              <a:rPr lang="zh-TW" altLang="en-US" smtClean="0"/>
              <a:pPr>
                <a:defRPr/>
              </a:pPr>
              <a:t>32</a:t>
            </a:fld>
            <a:endParaRPr lang="zh-TW" altLang="en-US"/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904875" y="2562225"/>
            <a:ext cx="309563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TW" altLang="zh-TW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新細明體" pitchFamily="18" charset="-120"/>
              <a:cs typeface="新細明體" pitchFamily="18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252536" y="77723"/>
            <a:ext cx="7431235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4800" b="1" cap="none" spc="50" dirty="0" smtClean="0">
                <a:ln w="1143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粗黑體(P)" panose="020B0700000000000000" pitchFamily="34" charset="-120"/>
                <a:ea typeface="華康粗黑體(P)" panose="020B0700000000000000" pitchFamily="34" charset="-120"/>
              </a:rPr>
              <a:t> 所有入學管道報名簡章</a:t>
            </a:r>
            <a:endParaRPr lang="zh-TW" altLang="en-US" sz="4800" b="1" cap="none" spc="50" dirty="0">
              <a:ln w="1143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13" r="40504" b="46750"/>
          <a:stretch/>
        </p:blipFill>
        <p:spPr bwMode="auto">
          <a:xfrm>
            <a:off x="3923928" y="3501008"/>
            <a:ext cx="4999757" cy="30277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群組 2"/>
          <p:cNvGrpSpPr/>
          <p:nvPr/>
        </p:nvGrpSpPr>
        <p:grpSpPr>
          <a:xfrm>
            <a:off x="203710" y="1196752"/>
            <a:ext cx="7629051" cy="4464496"/>
            <a:chOff x="203710" y="1196752"/>
            <a:chExt cx="7629051" cy="4464496"/>
          </a:xfrm>
        </p:grpSpPr>
        <p:grpSp>
          <p:nvGrpSpPr>
            <p:cNvPr id="2" name="群組 1"/>
            <p:cNvGrpSpPr/>
            <p:nvPr/>
          </p:nvGrpSpPr>
          <p:grpSpPr>
            <a:xfrm>
              <a:off x="6156176" y="2625997"/>
              <a:ext cx="1676585" cy="3035251"/>
              <a:chOff x="6855855" y="3274069"/>
              <a:chExt cx="1676585" cy="3035251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6948264" y="5805264"/>
                <a:ext cx="1584176" cy="504056"/>
              </a:xfrm>
              <a:prstGeom prst="rect">
                <a:avLst/>
              </a:pr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6" name="右彎箭號 15"/>
              <p:cNvSpPr/>
              <p:nvPr/>
            </p:nvSpPr>
            <p:spPr>
              <a:xfrm flipH="1">
                <a:off x="6855855" y="3274069"/>
                <a:ext cx="524457" cy="2532881"/>
              </a:xfrm>
              <a:prstGeom prst="bentArrow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2050" name="Picture 2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105" r="1681" b="17531"/>
            <a:stretch/>
          </p:blipFill>
          <p:spPr bwMode="auto">
            <a:xfrm>
              <a:off x="203710" y="1196752"/>
              <a:ext cx="5880458" cy="3558195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2384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auto">
          <a:xfrm>
            <a:off x="971600" y="865743"/>
            <a:ext cx="7344816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pitchFamily="34" charset="0"/>
              <a:buChar char="•"/>
              <a:defRPr kumimoji="1" sz="32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Font typeface="Arial" pitchFamily="34" charset="0"/>
              <a:buChar char="–"/>
              <a:defRPr kumimoji="1" sz="28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Font typeface="Arial" pitchFamily="34" charset="0"/>
              <a:buChar char="•"/>
              <a:defRPr kumimoji="1" sz="24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Font typeface="Arial" pitchFamily="34" charset="0"/>
              <a:buChar char="–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Font typeface="Arial" pitchFamily="34" charset="0"/>
              <a:buChar char="»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各項報名校內期程，請密切注意校網首頁「</a:t>
            </a:r>
            <a:r>
              <a:rPr lang="en-US" altLang="zh-TW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106</a:t>
            </a: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年多元入學校內收件搶先報」：</a:t>
            </a: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n"/>
            </a:pP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eaLnBrk="1" hangingPunct="1">
              <a:spcBef>
                <a:spcPct val="50000"/>
              </a:spcBef>
              <a:buFont typeface="Wingdings" panose="05000000000000000000" pitchFamily="2" charset="2"/>
              <a:buChar char="n"/>
            </a:pP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eaLnBrk="1" hangingPunct="1">
              <a:spcBef>
                <a:spcPts val="60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招生簡章與各項招生訊息，請注意校</a:t>
            </a:r>
            <a:r>
              <a:rPr lang="zh-TW" altLang="en-US" sz="28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網首頁「</a:t>
            </a:r>
            <a:r>
              <a:rPr lang="en-US" altLang="zh-TW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106</a:t>
            </a:r>
            <a:r>
              <a:rPr lang="zh-TW" altLang="en-US" sz="28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年九年級畢業生升學資訊」：</a:t>
            </a:r>
            <a:endParaRPr lang="en-US" altLang="zh-TW" sz="2800" b="1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6804248" y="6368335"/>
            <a:ext cx="2133600" cy="365125"/>
          </a:xfrm>
        </p:spPr>
        <p:txBody>
          <a:bodyPr/>
          <a:lstStyle/>
          <a:p>
            <a:fld id="{A5CE60B8-D763-40F3-A04E-87D2EFB86029}" type="slidenum">
              <a:rPr lang="zh-TW" altLang="en-US" smtClean="0"/>
              <a:pPr/>
              <a:t>33</a:t>
            </a:fld>
            <a:endParaRPr lang="zh-TW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08" t="31133" r="26063" b="59590"/>
          <a:stretch/>
        </p:blipFill>
        <p:spPr bwMode="auto">
          <a:xfrm>
            <a:off x="899592" y="4719746"/>
            <a:ext cx="7200000" cy="10855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90" t="28283" r="21114" b="59636"/>
          <a:stretch/>
        </p:blipFill>
        <p:spPr bwMode="auto">
          <a:xfrm>
            <a:off x="899592" y="2394645"/>
            <a:ext cx="7229475" cy="1178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548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3"/>
          <p:cNvSpPr txBox="1">
            <a:spLocks noChangeArrowheads="1"/>
          </p:cNvSpPr>
          <p:nvPr/>
        </p:nvSpPr>
        <p:spPr bwMode="auto">
          <a:xfrm>
            <a:off x="467544" y="3240846"/>
            <a:ext cx="8208912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pitchFamily="34" charset="0"/>
              <a:buChar char="•"/>
              <a:defRPr kumimoji="1" sz="32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Font typeface="Arial" pitchFamily="34" charset="0"/>
              <a:buChar char="–"/>
              <a:defRPr kumimoji="1" sz="28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Font typeface="Arial" pitchFamily="34" charset="0"/>
              <a:buChar char="•"/>
              <a:defRPr kumimoji="1" sz="24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Font typeface="Arial" pitchFamily="34" charset="0"/>
              <a:buChar char="–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Font typeface="Arial" pitchFamily="34" charset="0"/>
              <a:buChar char="»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kumimoji="1" sz="2000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buFont typeface="MapInfo Cartographic"/>
              <a:buNone/>
            </a:pPr>
            <a:r>
              <a:rPr lang="zh-TW" altLang="en-US" sz="4400" b="1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★有關國中教育會考、高中、高職及五專各入學管道，</a:t>
            </a:r>
            <a:r>
              <a:rPr lang="zh-TW" altLang="en-US" sz="4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4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106</a:t>
            </a:r>
            <a:r>
              <a:rPr lang="zh-TW" altLang="en-US" sz="4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年各入學管道招生簡章內容為準</a:t>
            </a:r>
            <a:r>
              <a:rPr lang="zh-TW" altLang="en-US" sz="4400" b="1" dirty="0" smtClean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，請詳閱簡章。</a:t>
            </a:r>
            <a:endParaRPr lang="zh-TW" altLang="en-US" sz="4400" b="1" dirty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7380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2379202" y="44624"/>
            <a:ext cx="4129000" cy="707886"/>
            <a:chOff x="1280382" y="44624"/>
            <a:chExt cx="4129000" cy="707886"/>
          </a:xfrm>
        </p:grpSpPr>
        <p:sp>
          <p:nvSpPr>
            <p:cNvPr id="4" name="矩形 3"/>
            <p:cNvSpPr/>
            <p:nvPr/>
          </p:nvSpPr>
          <p:spPr>
            <a:xfrm>
              <a:off x="1280382" y="116632"/>
              <a:ext cx="104067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sz="24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BiauKai"/>
                </a:rPr>
                <a:t>106</a:t>
              </a:r>
              <a:r>
                <a:rPr lang="zh-TW" altLang="en-US" sz="24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BiauKai"/>
                </a:rPr>
                <a:t>年</a:t>
              </a:r>
              <a:endParaRPr lang="zh-TW" altLang="en-US" sz="24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146950" y="44624"/>
              <a:ext cx="3262432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40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升學總路徑圖</a:t>
              </a:r>
              <a:endParaRPr lang="zh-TW" altLang="en-US" sz="4000" b="1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7020272" y="6525344"/>
            <a:ext cx="2133600" cy="365125"/>
          </a:xfrm>
        </p:spPr>
        <p:txBody>
          <a:bodyPr/>
          <a:lstStyle/>
          <a:p>
            <a:fld id="{A5CE60B8-D763-40F3-A04E-87D2EFB86029}" type="slidenum">
              <a:rPr lang="zh-TW" altLang="en-US" smtClean="0"/>
              <a:pPr/>
              <a:t>4</a:t>
            </a:fld>
            <a:endParaRPr lang="zh-TW" altLang="en-US" dirty="0"/>
          </a:p>
        </p:txBody>
      </p:sp>
      <p:sp>
        <p:nvSpPr>
          <p:cNvPr id="18" name="圓角矩形 17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77244" y="4236160"/>
            <a:ext cx="1620000" cy="648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endParaRPr lang="en-US" altLang="zh-TW" sz="20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聯合免試</a:t>
            </a:r>
            <a:endParaRPr lang="en-US" altLang="zh-TW" sz="2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endParaRPr lang="zh-TW" altLang="en-US" sz="20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5076056" y="1916832"/>
            <a:ext cx="3204184" cy="1944216"/>
            <a:chOff x="5076056" y="1916832"/>
            <a:chExt cx="3204184" cy="1944216"/>
          </a:xfrm>
        </p:grpSpPr>
        <p:sp>
          <p:nvSpPr>
            <p:cNvPr id="21" name="圓角矩形 20">
              <a:hlinkClick r:id="" action="ppaction://noaction"/>
            </p:cNvPr>
            <p:cNvSpPr>
              <a:spLocks noChangeArrowheads="1"/>
            </p:cNvSpPr>
            <p:nvPr/>
          </p:nvSpPr>
          <p:spPr bwMode="auto">
            <a:xfrm>
              <a:off x="5076056" y="2704122"/>
              <a:ext cx="1548000" cy="1156926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20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特色招生</a:t>
              </a:r>
              <a:endParaRPr lang="en-US" altLang="zh-TW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20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考試分發</a:t>
              </a:r>
              <a:endParaRPr lang="en-US" altLang="zh-TW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12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政大附中</a:t>
              </a:r>
              <a:endParaRPr lang="en-US" altLang="zh-TW" sz="1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12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師大附中</a:t>
              </a:r>
              <a:endParaRPr lang="en-US" altLang="zh-TW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2" name="圓角矩形 21"/>
            <p:cNvSpPr>
              <a:spLocks noChangeArrowheads="1"/>
            </p:cNvSpPr>
            <p:nvPr/>
          </p:nvSpPr>
          <p:spPr bwMode="auto">
            <a:xfrm>
              <a:off x="6732240" y="2704122"/>
              <a:ext cx="1548000" cy="9000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20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特色招生</a:t>
              </a:r>
            </a:p>
            <a:p>
              <a:pPr algn="ctr" eaLnBrk="1" hangingPunct="1">
                <a:defRPr/>
              </a:pPr>
              <a:r>
                <a:rPr lang="zh-TW" altLang="en-US" sz="20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甄選入學</a:t>
              </a:r>
            </a:p>
          </p:txBody>
        </p:sp>
        <p:grpSp>
          <p:nvGrpSpPr>
            <p:cNvPr id="23" name="群組 22"/>
            <p:cNvGrpSpPr/>
            <p:nvPr/>
          </p:nvGrpSpPr>
          <p:grpSpPr>
            <a:xfrm>
              <a:off x="5796136" y="1916832"/>
              <a:ext cx="1656184" cy="823194"/>
              <a:chOff x="5796136" y="1844824"/>
              <a:chExt cx="1656184" cy="823194"/>
            </a:xfrm>
          </p:grpSpPr>
          <p:cxnSp>
            <p:nvCxnSpPr>
              <p:cNvPr id="24" name="直線單箭頭接點 23"/>
              <p:cNvCxnSpPr/>
              <p:nvPr/>
            </p:nvCxnSpPr>
            <p:spPr>
              <a:xfrm>
                <a:off x="6614643" y="1844824"/>
                <a:ext cx="0" cy="350836"/>
              </a:xfrm>
              <a:prstGeom prst="straightConnector1">
                <a:avLst/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5" name="直線接點 24"/>
              <p:cNvCxnSpPr/>
              <p:nvPr/>
            </p:nvCxnSpPr>
            <p:spPr>
              <a:xfrm>
                <a:off x="5796136" y="2217748"/>
                <a:ext cx="1656000" cy="0"/>
              </a:xfrm>
              <a:prstGeom prst="line">
                <a:avLst/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6" name="直線單箭頭接點 25"/>
              <p:cNvCxnSpPr/>
              <p:nvPr/>
            </p:nvCxnSpPr>
            <p:spPr>
              <a:xfrm>
                <a:off x="7452320" y="2217890"/>
                <a:ext cx="0" cy="432000"/>
              </a:xfrm>
              <a:prstGeom prst="straightConnector1">
                <a:avLst/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7" name="直線單箭頭接點 26"/>
              <p:cNvCxnSpPr/>
              <p:nvPr/>
            </p:nvCxnSpPr>
            <p:spPr>
              <a:xfrm>
                <a:off x="5832048" y="2236018"/>
                <a:ext cx="0" cy="432000"/>
              </a:xfrm>
              <a:prstGeom prst="straightConnector1">
                <a:avLst/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</p:grpSp>
      <p:sp>
        <p:nvSpPr>
          <p:cNvPr id="34" name="圓角矩形 33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7020272" y="4365502"/>
            <a:ext cx="864000" cy="648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科學班</a:t>
            </a:r>
            <a:endParaRPr lang="en-US" altLang="zh-TW" sz="1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圓角矩形 34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5796136" y="4365502"/>
            <a:ext cx="864000" cy="648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體育班</a:t>
            </a:r>
            <a:endParaRPr lang="en-US" altLang="zh-TW" sz="1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3" name="圓角矩形 42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6444208" y="5185720"/>
            <a:ext cx="864000" cy="648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中正</a:t>
            </a:r>
            <a:endParaRPr lang="en-US" altLang="zh-TW" sz="1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預校</a:t>
            </a:r>
          </a:p>
        </p:txBody>
      </p:sp>
      <p:sp>
        <p:nvSpPr>
          <p:cNvPr id="44" name="圓角矩形 43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7596336" y="5185720"/>
            <a:ext cx="864000" cy="648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七年</a:t>
            </a:r>
            <a:endParaRPr lang="en-US" altLang="zh-TW" sz="1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一貫制</a:t>
            </a:r>
          </a:p>
        </p:txBody>
      </p:sp>
      <p:grpSp>
        <p:nvGrpSpPr>
          <p:cNvPr id="9" name="群組 8"/>
          <p:cNvGrpSpPr/>
          <p:nvPr/>
        </p:nvGrpSpPr>
        <p:grpSpPr>
          <a:xfrm>
            <a:off x="4896036" y="3629952"/>
            <a:ext cx="4140460" cy="1538391"/>
            <a:chOff x="4896036" y="3629952"/>
            <a:chExt cx="4140460" cy="1538391"/>
          </a:xfrm>
        </p:grpSpPr>
        <p:sp>
          <p:nvSpPr>
            <p:cNvPr id="33" name="圓角矩形 32">
              <a:hlinkClick r:id="" action="ppaction://noaction"/>
            </p:cNvPr>
            <p:cNvSpPr>
              <a:spLocks noChangeArrowheads="1"/>
            </p:cNvSpPr>
            <p:nvPr/>
          </p:nvSpPr>
          <p:spPr bwMode="auto">
            <a:xfrm>
              <a:off x="8172496" y="4365502"/>
              <a:ext cx="864000" cy="6480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1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藝才班</a:t>
              </a:r>
              <a:endParaRPr lang="en-US" altLang="zh-TW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9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美術、音樂</a:t>
              </a:r>
              <a:endParaRPr lang="en-US" altLang="zh-TW" sz="9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9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舞蹈、戲劇</a:t>
              </a:r>
            </a:p>
          </p:txBody>
        </p:sp>
        <p:grpSp>
          <p:nvGrpSpPr>
            <p:cNvPr id="8" name="群組 7"/>
            <p:cNvGrpSpPr/>
            <p:nvPr/>
          </p:nvGrpSpPr>
          <p:grpSpPr>
            <a:xfrm>
              <a:off x="4896036" y="3629952"/>
              <a:ext cx="3708412" cy="1538391"/>
              <a:chOff x="4896036" y="3629952"/>
              <a:chExt cx="3708412" cy="1538391"/>
            </a:xfrm>
          </p:grpSpPr>
          <p:cxnSp>
            <p:nvCxnSpPr>
              <p:cNvPr id="42" name="直線單箭頭接點 41"/>
              <p:cNvCxnSpPr/>
              <p:nvPr/>
            </p:nvCxnSpPr>
            <p:spPr>
              <a:xfrm>
                <a:off x="4896036" y="3946174"/>
                <a:ext cx="0" cy="432000"/>
              </a:xfrm>
              <a:prstGeom prst="straightConnector1">
                <a:avLst/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grpSp>
            <p:nvGrpSpPr>
              <p:cNvPr id="36" name="群組 35"/>
              <p:cNvGrpSpPr/>
              <p:nvPr/>
            </p:nvGrpSpPr>
            <p:grpSpPr>
              <a:xfrm>
                <a:off x="4896448" y="3629952"/>
                <a:ext cx="3708000" cy="334163"/>
                <a:chOff x="4896448" y="3557944"/>
                <a:chExt cx="3708000" cy="334163"/>
              </a:xfrm>
            </p:grpSpPr>
            <p:cxnSp>
              <p:nvCxnSpPr>
                <p:cNvPr id="37" name="直線單箭頭接點 36"/>
                <p:cNvCxnSpPr/>
                <p:nvPr/>
              </p:nvCxnSpPr>
              <p:spPr>
                <a:xfrm>
                  <a:off x="7524328" y="3557944"/>
                  <a:ext cx="0" cy="288000"/>
                </a:xfrm>
                <a:prstGeom prst="straightConnector1">
                  <a:avLst/>
                </a:prstGeom>
                <a:ln>
                  <a:solidFill>
                    <a:schemeClr val="accent4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線接點 37"/>
                <p:cNvCxnSpPr/>
                <p:nvPr/>
              </p:nvCxnSpPr>
              <p:spPr>
                <a:xfrm flipV="1">
                  <a:off x="4896448" y="3892106"/>
                  <a:ext cx="3708000" cy="1"/>
                </a:xfrm>
                <a:prstGeom prst="line">
                  <a:avLst/>
                </a:prstGeom>
                <a:ln>
                  <a:solidFill>
                    <a:schemeClr val="accent4">
                      <a:lumMod val="60000"/>
                      <a:lumOff val="40000"/>
                    </a:schemeClr>
                  </a:solidFill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9" name="直線單箭頭接點 38"/>
              <p:cNvCxnSpPr/>
              <p:nvPr/>
            </p:nvCxnSpPr>
            <p:spPr>
              <a:xfrm>
                <a:off x="8604448" y="3946174"/>
                <a:ext cx="0" cy="432000"/>
              </a:xfrm>
              <a:prstGeom prst="straightConnector1">
                <a:avLst/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40" name="直線單箭頭接點 39"/>
              <p:cNvCxnSpPr/>
              <p:nvPr/>
            </p:nvCxnSpPr>
            <p:spPr>
              <a:xfrm>
                <a:off x="7464240" y="3946174"/>
                <a:ext cx="0" cy="432000"/>
              </a:xfrm>
              <a:prstGeom prst="straightConnector1">
                <a:avLst/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41" name="直線單箭頭接點 40"/>
              <p:cNvCxnSpPr/>
              <p:nvPr/>
            </p:nvCxnSpPr>
            <p:spPr>
              <a:xfrm>
                <a:off x="6252070" y="3946174"/>
                <a:ext cx="0" cy="432000"/>
              </a:xfrm>
              <a:prstGeom prst="straightConnector1">
                <a:avLst/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45" name="直線單箭頭接點 44"/>
              <p:cNvCxnSpPr/>
              <p:nvPr/>
            </p:nvCxnSpPr>
            <p:spPr>
              <a:xfrm>
                <a:off x="6876208" y="3964114"/>
                <a:ext cx="0" cy="1204229"/>
              </a:xfrm>
              <a:prstGeom prst="straightConnector1">
                <a:avLst/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46" name="直線單箭頭接點 45"/>
              <p:cNvCxnSpPr/>
              <p:nvPr/>
            </p:nvCxnSpPr>
            <p:spPr>
              <a:xfrm>
                <a:off x="8028336" y="3964114"/>
                <a:ext cx="0" cy="1204229"/>
              </a:xfrm>
              <a:prstGeom prst="straightConnector1">
                <a:avLst/>
              </a:prstGeom>
              <a:ln>
                <a:solidFill>
                  <a:schemeClr val="accent4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" name="群組 10"/>
          <p:cNvGrpSpPr/>
          <p:nvPr/>
        </p:nvGrpSpPr>
        <p:grpSpPr>
          <a:xfrm>
            <a:off x="125591" y="1916832"/>
            <a:ext cx="3231621" cy="1687290"/>
            <a:chOff x="125591" y="1916832"/>
            <a:chExt cx="3231621" cy="1687290"/>
          </a:xfrm>
        </p:grpSpPr>
        <p:sp>
          <p:nvSpPr>
            <p:cNvPr id="19" name="圓角矩形 18">
              <a:hlinkClick r:id="" action="ppaction://noaction"/>
            </p:cNvPr>
            <p:cNvSpPr>
              <a:spLocks noChangeArrowheads="1"/>
            </p:cNvSpPr>
            <p:nvPr/>
          </p:nvSpPr>
          <p:spPr bwMode="auto">
            <a:xfrm>
              <a:off x="1809212" y="2704122"/>
              <a:ext cx="1548000" cy="900000"/>
            </a:xfrm>
            <a:prstGeom prst="roundRect">
              <a:avLst>
                <a:gd name="adj" fmla="val 16667"/>
              </a:avLst>
            </a:prstGeom>
            <a:solidFill>
              <a:srgbClr val="FF3399"/>
            </a:solidFill>
            <a:ln>
              <a:headEnd/>
              <a:tailEnd/>
            </a:ln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免試入學</a:t>
              </a:r>
            </a:p>
            <a:p>
              <a:pPr algn="ctr" eaLnBrk="1" hangingPunct="1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高中職</a:t>
              </a:r>
              <a:endPara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0" name="圓角矩形 19">
              <a:hlinkClick r:id="" action="ppaction://noaction"/>
            </p:cNvPr>
            <p:cNvSpPr>
              <a:spLocks noChangeArrowheads="1"/>
            </p:cNvSpPr>
            <p:nvPr/>
          </p:nvSpPr>
          <p:spPr bwMode="auto">
            <a:xfrm>
              <a:off x="125591" y="2704122"/>
              <a:ext cx="1548000" cy="900000"/>
            </a:xfrm>
            <a:prstGeom prst="roundRect">
              <a:avLst>
                <a:gd name="adj" fmla="val 16667"/>
              </a:avLst>
            </a:prstGeom>
            <a:solidFill>
              <a:srgbClr val="FF3399"/>
            </a:solidFill>
            <a:ln>
              <a:headEnd/>
              <a:tailEnd/>
            </a:ln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免試入學</a:t>
              </a:r>
            </a:p>
            <a:p>
              <a:pPr algn="ctr" eaLnBrk="1" hangingPunct="1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五專</a:t>
              </a:r>
              <a:endParaRPr lang="en-US" altLang="zh-TW" sz="2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47" name="群組 46"/>
            <p:cNvGrpSpPr/>
            <p:nvPr/>
          </p:nvGrpSpPr>
          <p:grpSpPr>
            <a:xfrm>
              <a:off x="899591" y="1916832"/>
              <a:ext cx="1701708" cy="792040"/>
              <a:chOff x="899591" y="1844824"/>
              <a:chExt cx="1701708" cy="792040"/>
            </a:xfrm>
          </p:grpSpPr>
          <p:cxnSp>
            <p:nvCxnSpPr>
              <p:cNvPr id="48" name="直線接點 47"/>
              <p:cNvCxnSpPr/>
              <p:nvPr/>
            </p:nvCxnSpPr>
            <p:spPr>
              <a:xfrm flipH="1">
                <a:off x="899591" y="2204864"/>
                <a:ext cx="1701708" cy="14542"/>
              </a:xfrm>
              <a:prstGeom prst="line">
                <a:avLst/>
              </a:prstGeom>
              <a:ln>
                <a:solidFill>
                  <a:schemeClr val="accent2">
                    <a:lumMod val="40000"/>
                    <a:lumOff val="60000"/>
                  </a:schemeClr>
                </a:solidFill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49" name="直線單箭頭接點 48"/>
              <p:cNvCxnSpPr/>
              <p:nvPr/>
            </p:nvCxnSpPr>
            <p:spPr>
              <a:xfrm>
                <a:off x="2583212" y="2204864"/>
                <a:ext cx="0" cy="432000"/>
              </a:xfrm>
              <a:prstGeom prst="straightConnector1">
                <a:avLst/>
              </a:prstGeom>
              <a:ln>
                <a:solidFill>
                  <a:schemeClr val="accent2">
                    <a:lumMod val="40000"/>
                    <a:lumOff val="6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50" name="直線單箭頭接點 49"/>
              <p:cNvCxnSpPr/>
              <p:nvPr/>
            </p:nvCxnSpPr>
            <p:spPr>
              <a:xfrm>
                <a:off x="1737072" y="1844824"/>
                <a:ext cx="0" cy="396137"/>
              </a:xfrm>
              <a:prstGeom prst="straightConnector1">
                <a:avLst/>
              </a:prstGeom>
              <a:ln>
                <a:solidFill>
                  <a:schemeClr val="accent2">
                    <a:lumMod val="40000"/>
                    <a:lumOff val="6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51" name="直線單箭頭接點 50"/>
              <p:cNvCxnSpPr/>
              <p:nvPr/>
            </p:nvCxnSpPr>
            <p:spPr>
              <a:xfrm>
                <a:off x="899591" y="2204864"/>
                <a:ext cx="0" cy="432000"/>
              </a:xfrm>
              <a:prstGeom prst="straightConnector1">
                <a:avLst/>
              </a:prstGeom>
              <a:ln>
                <a:solidFill>
                  <a:schemeClr val="accent2">
                    <a:lumMod val="40000"/>
                    <a:lumOff val="60000"/>
                  </a:schemeClr>
                </a:solidFill>
                <a:tailEnd type="arrow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矩形 51"/>
          <p:cNvSpPr/>
          <p:nvPr/>
        </p:nvSpPr>
        <p:spPr>
          <a:xfrm>
            <a:off x="5016823" y="1052736"/>
            <a:ext cx="29546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5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特色招生</a:t>
            </a:r>
          </a:p>
        </p:txBody>
      </p:sp>
      <p:cxnSp>
        <p:nvCxnSpPr>
          <p:cNvPr id="53" name="直線接點 52"/>
          <p:cNvCxnSpPr/>
          <p:nvPr/>
        </p:nvCxnSpPr>
        <p:spPr>
          <a:xfrm>
            <a:off x="5440646" y="1916832"/>
            <a:ext cx="2107009" cy="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283072" y="1052736"/>
            <a:ext cx="29546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5400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免試入學</a:t>
            </a:r>
          </a:p>
        </p:txBody>
      </p:sp>
      <p:cxnSp>
        <p:nvCxnSpPr>
          <p:cNvPr id="55" name="直線接點 54"/>
          <p:cNvCxnSpPr/>
          <p:nvPr/>
        </p:nvCxnSpPr>
        <p:spPr>
          <a:xfrm>
            <a:off x="683568" y="1913806"/>
            <a:ext cx="2107009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10" name="群組 9"/>
          <p:cNvGrpSpPr/>
          <p:nvPr/>
        </p:nvGrpSpPr>
        <p:grpSpPr>
          <a:xfrm>
            <a:off x="4139952" y="4365104"/>
            <a:ext cx="1512168" cy="1944216"/>
            <a:chOff x="4139952" y="4365104"/>
            <a:chExt cx="1512168" cy="1944216"/>
          </a:xfrm>
        </p:grpSpPr>
        <p:sp>
          <p:nvSpPr>
            <p:cNvPr id="66" name="圓角矩形 65">
              <a:hlinkClick r:id="" action="ppaction://noaction"/>
            </p:cNvPr>
            <p:cNvSpPr>
              <a:spLocks noChangeArrowheads="1"/>
            </p:cNvSpPr>
            <p:nvPr/>
          </p:nvSpPr>
          <p:spPr bwMode="auto">
            <a:xfrm>
              <a:off x="4139952" y="5373216"/>
              <a:ext cx="1512168" cy="432048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1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實用技能學程</a:t>
              </a:r>
            </a:p>
          </p:txBody>
        </p:sp>
        <p:sp>
          <p:nvSpPr>
            <p:cNvPr id="67" name="圓角矩形 66">
              <a:hlinkClick r:id="" action="ppaction://noaction"/>
            </p:cNvPr>
            <p:cNvSpPr>
              <a:spLocks noChangeArrowheads="1"/>
            </p:cNvSpPr>
            <p:nvPr/>
          </p:nvSpPr>
          <p:spPr bwMode="auto">
            <a:xfrm>
              <a:off x="4139952" y="4365104"/>
              <a:ext cx="1512168" cy="432048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1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專業群科</a:t>
              </a:r>
            </a:p>
          </p:txBody>
        </p:sp>
        <p:sp>
          <p:nvSpPr>
            <p:cNvPr id="68" name="圓角矩形 67">
              <a:hlinkClick r:id="" action="ppaction://noaction"/>
            </p:cNvPr>
            <p:cNvSpPr>
              <a:spLocks noChangeArrowheads="1"/>
            </p:cNvSpPr>
            <p:nvPr/>
          </p:nvSpPr>
          <p:spPr bwMode="auto">
            <a:xfrm>
              <a:off x="4139952" y="4869160"/>
              <a:ext cx="1512168" cy="432048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1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技藝績優甄選</a:t>
              </a:r>
            </a:p>
          </p:txBody>
        </p:sp>
        <p:sp>
          <p:nvSpPr>
            <p:cNvPr id="69" name="圓角矩形 68">
              <a:hlinkClick r:id="" action="ppaction://noaction"/>
            </p:cNvPr>
            <p:cNvSpPr>
              <a:spLocks noChangeArrowheads="1"/>
            </p:cNvSpPr>
            <p:nvPr/>
          </p:nvSpPr>
          <p:spPr bwMode="auto">
            <a:xfrm>
              <a:off x="4139952" y="5877272"/>
              <a:ext cx="1512168" cy="432048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1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產業特殊需求</a:t>
              </a:r>
            </a:p>
          </p:txBody>
        </p:sp>
      </p:grpSp>
      <p:grpSp>
        <p:nvGrpSpPr>
          <p:cNvPr id="13" name="群組 12"/>
          <p:cNvGrpSpPr/>
          <p:nvPr/>
        </p:nvGrpSpPr>
        <p:grpSpPr>
          <a:xfrm>
            <a:off x="1287244" y="3573016"/>
            <a:ext cx="2529056" cy="2871028"/>
            <a:chOff x="1287244" y="3573016"/>
            <a:chExt cx="2529056" cy="2871028"/>
          </a:xfrm>
        </p:grpSpPr>
        <p:grpSp>
          <p:nvGrpSpPr>
            <p:cNvPr id="12" name="群組 11"/>
            <p:cNvGrpSpPr/>
            <p:nvPr/>
          </p:nvGrpSpPr>
          <p:grpSpPr>
            <a:xfrm>
              <a:off x="1287244" y="3573016"/>
              <a:ext cx="2529056" cy="2871028"/>
              <a:chOff x="1287244" y="3573016"/>
              <a:chExt cx="2529056" cy="2871028"/>
            </a:xfrm>
          </p:grpSpPr>
          <p:grpSp>
            <p:nvGrpSpPr>
              <p:cNvPr id="56" name="群組 55"/>
              <p:cNvGrpSpPr/>
              <p:nvPr/>
            </p:nvGrpSpPr>
            <p:grpSpPr>
              <a:xfrm>
                <a:off x="2196300" y="4236160"/>
                <a:ext cx="1620000" cy="2207884"/>
                <a:chOff x="2196300" y="4301492"/>
                <a:chExt cx="1620000" cy="2408051"/>
              </a:xfrm>
            </p:grpSpPr>
            <p:sp>
              <p:nvSpPr>
                <p:cNvPr id="57" name="圓角矩形 56">
                  <a:hlinkClick r:id="" action="ppaction://noaction"/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6300" y="4301492"/>
                  <a:ext cx="1620000" cy="2408051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3399"/>
                </a:solidFill>
                <a:ln>
                  <a:headEnd/>
                  <a:tailEnd/>
                </a:ln>
              </p:spPr>
              <p:style>
                <a:lnRef idx="0">
                  <a:schemeClr val="accent2"/>
                </a:lnRef>
                <a:fillRef idx="3">
                  <a:schemeClr val="accent2"/>
                </a:fillRef>
                <a:effectRef idx="3">
                  <a:schemeClr val="accent2"/>
                </a:effectRef>
                <a:fontRef idx="minor">
                  <a:schemeClr val="lt1"/>
                </a:fontRef>
              </p:style>
              <p:txBody>
                <a:bodyPr anchor="ctr"/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Calibri" pitchFamily="34" charset="0"/>
                      <a:ea typeface="新細明體" pitchFamily="18" charset="-120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Calibri" pitchFamily="34" charset="0"/>
                      <a:ea typeface="新細明體" pitchFamily="18" charset="-120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Calibri" pitchFamily="34" charset="0"/>
                      <a:ea typeface="新細明體" pitchFamily="18" charset="-120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Calibri" pitchFamily="34" charset="0"/>
                      <a:ea typeface="新細明體" pitchFamily="18" charset="-120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Calibri" pitchFamily="34" charset="0"/>
                      <a:ea typeface="新細明體" pitchFamily="18" charset="-12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Calibri" pitchFamily="34" charset="0"/>
                      <a:ea typeface="新細明體" pitchFamily="18" charset="-12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Calibri" pitchFamily="34" charset="0"/>
                      <a:ea typeface="新細明體" pitchFamily="18" charset="-12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Calibri" pitchFamily="34" charset="0"/>
                      <a:ea typeface="新細明體" pitchFamily="18" charset="-12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Calibri" pitchFamily="34" charset="0"/>
                      <a:ea typeface="新細明體" pitchFamily="18" charset="-120"/>
                    </a:defRPr>
                  </a:lvl9pPr>
                </a:lstStyle>
                <a:p>
                  <a:pPr algn="ctr" eaLnBrk="1" hangingPunct="1">
                    <a:defRPr/>
                  </a:pPr>
                  <a:endParaRPr lang="en-US" altLang="zh-TW" sz="2000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  <a:p>
                  <a:pPr algn="ctr" eaLnBrk="1" hangingPunct="1">
                    <a:defRPr/>
                  </a:pPr>
                  <a:endParaRPr lang="zh-TW" altLang="en-US" sz="2000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58" name="矩形 57">
                  <a:hlinkClick r:id="" action="ppaction://noaction"/>
                </p:cNvPr>
                <p:cNvSpPr/>
                <p:nvPr/>
              </p:nvSpPr>
              <p:spPr>
                <a:xfrm>
                  <a:off x="2298415" y="4366641"/>
                  <a:ext cx="1415773" cy="46166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>
                    <a:defRPr/>
                  </a:pPr>
                  <a:r>
                    <a:rPr lang="zh-TW" altLang="en-US" sz="2400" b="1" dirty="0" smtClean="0">
                      <a:solidFill>
                        <a:schemeClr val="bg1"/>
                      </a:solidFill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優先免試</a:t>
                  </a:r>
                  <a:endParaRPr lang="en-US" altLang="zh-TW" sz="2400" b="1" dirty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</p:grpSp>
          <p:grpSp>
            <p:nvGrpSpPr>
              <p:cNvPr id="61" name="群組 60"/>
              <p:cNvGrpSpPr/>
              <p:nvPr/>
            </p:nvGrpSpPr>
            <p:grpSpPr>
              <a:xfrm>
                <a:off x="1287244" y="3573016"/>
                <a:ext cx="1700580" cy="694162"/>
                <a:chOff x="1287244" y="3557944"/>
                <a:chExt cx="1700580" cy="694162"/>
              </a:xfrm>
            </p:grpSpPr>
            <p:cxnSp>
              <p:nvCxnSpPr>
                <p:cNvPr id="62" name="直線單箭頭接點 61"/>
                <p:cNvCxnSpPr/>
                <p:nvPr/>
              </p:nvCxnSpPr>
              <p:spPr>
                <a:xfrm>
                  <a:off x="1305156" y="3892106"/>
                  <a:ext cx="0" cy="360000"/>
                </a:xfrm>
                <a:prstGeom prst="straightConnector1">
                  <a:avLst/>
                </a:prstGeom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  <a:tailEnd type="arrow"/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直線接點 62"/>
                <p:cNvCxnSpPr/>
                <p:nvPr/>
              </p:nvCxnSpPr>
              <p:spPr>
                <a:xfrm>
                  <a:off x="1287244" y="3892106"/>
                  <a:ext cx="1700580" cy="0"/>
                </a:xfrm>
                <a:prstGeom prst="line">
                  <a:avLst/>
                </a:prstGeom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直線單箭頭接點 63"/>
                <p:cNvCxnSpPr/>
                <p:nvPr/>
              </p:nvCxnSpPr>
              <p:spPr>
                <a:xfrm>
                  <a:off x="2987824" y="3892106"/>
                  <a:ext cx="0" cy="360000"/>
                </a:xfrm>
                <a:prstGeom prst="straightConnector1">
                  <a:avLst/>
                </a:prstGeom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  <a:tailEnd type="arrow"/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直線單箭頭接點 64"/>
                <p:cNvCxnSpPr/>
                <p:nvPr/>
              </p:nvCxnSpPr>
              <p:spPr>
                <a:xfrm>
                  <a:off x="2583212" y="3557944"/>
                  <a:ext cx="0" cy="288000"/>
                </a:xfrm>
                <a:prstGeom prst="straightConnector1">
                  <a:avLst/>
                </a:prstGeom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  <a:tailEnd type="arrow"/>
                </a:ln>
              </p:spPr>
              <p:style>
                <a:lnRef idx="3">
                  <a:schemeClr val="accent3"/>
                </a:lnRef>
                <a:fillRef idx="0">
                  <a:schemeClr val="accent3"/>
                </a:fillRef>
                <a:effectRef idx="2">
                  <a:schemeClr val="accent3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9" name="矩形 58">
              <a:hlinkClick r:id="rId4" action="ppaction://hlinksldjump"/>
            </p:cNvPr>
            <p:cNvSpPr/>
            <p:nvPr/>
          </p:nvSpPr>
          <p:spPr>
            <a:xfrm>
              <a:off x="2249613" y="4797152"/>
              <a:ext cx="989373" cy="14927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TW" altLang="en-US" sz="1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公立</a:t>
              </a:r>
              <a:endParaRPr lang="en-US" altLang="zh-TW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>
                <a:defRPr/>
              </a:pPr>
              <a:r>
                <a:rPr lang="zh-TW" altLang="en-US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丹鳳高中</a:t>
              </a:r>
              <a:endParaRPr lang="en-US" altLang="zh-TW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>
                <a:defRPr/>
              </a:pPr>
              <a:r>
                <a:rPr lang="zh-TW" altLang="en-US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新莊高中</a:t>
              </a:r>
              <a:endParaRPr lang="en-US" altLang="zh-TW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>
                <a:defRPr/>
              </a:pPr>
              <a:r>
                <a:rPr lang="zh-TW" altLang="en-US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泰山高中</a:t>
              </a:r>
              <a:endParaRPr lang="en-US" altLang="zh-TW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>
                <a:defRPr/>
              </a:pPr>
              <a:r>
                <a:rPr lang="zh-TW" altLang="en-US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林口高中</a:t>
              </a:r>
              <a:endParaRPr lang="en-US" altLang="zh-TW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>
                <a:defRPr/>
              </a:pPr>
              <a:r>
                <a:rPr lang="zh-TW" altLang="en-US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三重高中</a:t>
              </a:r>
              <a:endParaRPr lang="en-US" altLang="zh-TW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>
                <a:defRPr/>
              </a:pPr>
              <a:r>
                <a:rPr lang="zh-TW" altLang="en-US" sz="11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三重商</a:t>
              </a:r>
              <a:r>
                <a:rPr lang="zh-TW" altLang="en-US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工</a:t>
              </a:r>
              <a:r>
                <a:rPr lang="en-US" altLang="zh-TW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職</a:t>
              </a:r>
              <a:r>
                <a:rPr lang="en-US" altLang="zh-TW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</a:p>
            <a:p>
              <a:pPr>
                <a:defRPr/>
              </a:pPr>
              <a:r>
                <a:rPr lang="zh-TW" altLang="en-US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泰山高中</a:t>
              </a:r>
              <a:r>
                <a:rPr lang="en-US" altLang="zh-TW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zh-TW" altLang="en-US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職</a:t>
              </a:r>
              <a:r>
                <a:rPr lang="en-US" altLang="zh-TW" sz="11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en-US" altLang="zh-TW" sz="11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0" name="矩形 69">
              <a:hlinkClick r:id="rId4" action="ppaction://hlinksldjump"/>
            </p:cNvPr>
            <p:cNvSpPr/>
            <p:nvPr/>
          </p:nvSpPr>
          <p:spPr>
            <a:xfrm>
              <a:off x="3059832" y="4797152"/>
              <a:ext cx="646331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TW" altLang="en-US" sz="1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私</a:t>
              </a:r>
              <a:r>
                <a:rPr lang="zh-TW" altLang="en-US" sz="1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立</a:t>
              </a:r>
              <a:endParaRPr lang="en-US" altLang="zh-TW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>
                <a:defRPr/>
              </a:pPr>
              <a:r>
                <a:rPr lang="zh-TW" altLang="en-US" sz="12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待確認</a:t>
              </a:r>
              <a:endParaRPr lang="en-US" altLang="zh-TW" sz="1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60" name="Picture 1" descr="D:\01姊姊\09圖片資料庫\07背景\裝飾線\line021s.gif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rot="5400000">
            <a:off x="959845" y="3677894"/>
            <a:ext cx="6021288" cy="194909"/>
          </a:xfrm>
          <a:prstGeom prst="rect">
            <a:avLst/>
          </a:prstGeom>
          <a:noFill/>
        </p:spPr>
      </p:pic>
      <p:sp>
        <p:nvSpPr>
          <p:cNvPr id="71" name="向右箭號 70"/>
          <p:cNvSpPr/>
          <p:nvPr/>
        </p:nvSpPr>
        <p:spPr>
          <a:xfrm rot="10800000">
            <a:off x="3059832" y="1556793"/>
            <a:ext cx="1408328" cy="856722"/>
          </a:xfrm>
          <a:prstGeom prst="stripedRightArrow">
            <a:avLst>
              <a:gd name="adj1" fmla="val 57041"/>
              <a:gd name="adj2" fmla="val 61735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4357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/>
          <p:nvPr/>
        </p:nvSpPr>
        <p:spPr>
          <a:xfrm>
            <a:off x="1259632" y="-27384"/>
            <a:ext cx="5976664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TW" altLang="en-US" sz="40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哪些管道</a:t>
            </a:r>
            <a:r>
              <a:rPr lang="zh-TW" altLang="en-US" sz="5400" b="1" dirty="0" smtClean="0">
                <a:solidFill>
                  <a:srgbClr val="FF0000"/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不</a:t>
            </a:r>
            <a:r>
              <a:rPr lang="zh-TW" altLang="en-US" sz="40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看會考成績</a:t>
            </a:r>
            <a:r>
              <a:rPr lang="en-US" altLang="zh-TW" sz="4000" b="1" dirty="0" smtClean="0">
                <a:solidFill>
                  <a:schemeClr val="accent6">
                    <a:lumMod val="75000"/>
                  </a:schemeClr>
                </a:solidFill>
                <a:latin typeface="微軟正黑體" pitchFamily="34" charset="-120"/>
                <a:ea typeface="微軟正黑體" pitchFamily="34" charset="-120"/>
                <a:cs typeface="BiauKai"/>
              </a:rPr>
              <a:t>??</a:t>
            </a:r>
            <a:endParaRPr lang="zh-TW" altLang="en-US" sz="4000" b="1" dirty="0">
              <a:solidFill>
                <a:schemeClr val="accent6">
                  <a:lumMod val="75000"/>
                </a:schemeClr>
              </a:solidFill>
              <a:latin typeface="微軟正黑體" pitchFamily="34" charset="-120"/>
              <a:ea typeface="微軟正黑體" pitchFamily="34" charset="-120"/>
              <a:cs typeface="BiauKai"/>
            </a:endParaRP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5</a:t>
            </a:fld>
            <a:endParaRPr lang="zh-TW" altLang="en-US"/>
          </a:p>
        </p:txBody>
      </p:sp>
      <p:grpSp>
        <p:nvGrpSpPr>
          <p:cNvPr id="14" name="群組 13"/>
          <p:cNvGrpSpPr/>
          <p:nvPr/>
        </p:nvGrpSpPr>
        <p:grpSpPr>
          <a:xfrm>
            <a:off x="2196300" y="4236160"/>
            <a:ext cx="1620000" cy="2207884"/>
            <a:chOff x="2196300" y="4301492"/>
            <a:chExt cx="1620000" cy="2408051"/>
          </a:xfrm>
        </p:grpSpPr>
        <p:sp>
          <p:nvSpPr>
            <p:cNvPr id="15" name="圓角矩形 14">
              <a:hlinkClick r:id="" action="ppaction://noaction"/>
            </p:cNvPr>
            <p:cNvSpPr>
              <a:spLocks noChangeArrowheads="1"/>
            </p:cNvSpPr>
            <p:nvPr/>
          </p:nvSpPr>
          <p:spPr bwMode="auto">
            <a:xfrm>
              <a:off x="2196300" y="4301492"/>
              <a:ext cx="1620000" cy="2408051"/>
            </a:xfrm>
            <a:prstGeom prst="roundRect">
              <a:avLst>
                <a:gd name="adj" fmla="val 16667"/>
              </a:avLst>
            </a:prstGeom>
            <a:solidFill>
              <a:srgbClr val="FF3399"/>
            </a:solidFill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endParaRPr lang="en-US" altLang="zh-TW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endPara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6" name="矩形 15">
              <a:hlinkClick r:id="" action="ppaction://noaction"/>
            </p:cNvPr>
            <p:cNvSpPr/>
            <p:nvPr/>
          </p:nvSpPr>
          <p:spPr>
            <a:xfrm>
              <a:off x="2298415" y="4366641"/>
              <a:ext cx="1415773" cy="4616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優先免試</a:t>
              </a:r>
              <a:endPara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7" name="圓角矩形 16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77244" y="4236160"/>
            <a:ext cx="1620000" cy="648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endParaRPr lang="en-US" altLang="zh-TW" sz="20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聯合免試</a:t>
            </a:r>
            <a:endParaRPr lang="en-US" altLang="zh-TW" sz="2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endParaRPr lang="zh-TW" altLang="en-US" sz="20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圓角矩形 17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1809212" y="2704122"/>
            <a:ext cx="1548000" cy="900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免試入學</a:t>
            </a:r>
          </a:p>
          <a:p>
            <a:pPr algn="ctr" eaLnBrk="1" hangingPunct="1">
              <a:defRPr/>
            </a:pPr>
            <a:r>
              <a:rPr lang="zh-TW" altLang="en-US" sz="2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高中職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圓角矩形 18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125591" y="2704122"/>
            <a:ext cx="1548000" cy="900000"/>
          </a:xfrm>
          <a:prstGeom prst="roundRect">
            <a:avLst>
              <a:gd name="adj" fmla="val 16667"/>
            </a:avLst>
          </a:prstGeom>
          <a:solidFill>
            <a:srgbClr val="FF3399"/>
          </a:solidFill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免試入學</a:t>
            </a:r>
          </a:p>
          <a:p>
            <a:pPr algn="ctr" eaLnBrk="1" hangingPunct="1">
              <a:defRPr/>
            </a:pPr>
            <a:r>
              <a:rPr lang="zh-TW" altLang="en-US" sz="2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五專</a:t>
            </a:r>
            <a:endParaRPr lang="en-US" altLang="zh-TW" sz="2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圓角矩形 19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5076056" y="2704122"/>
            <a:ext cx="1548000" cy="1156926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特色招生</a:t>
            </a:r>
            <a:endParaRPr lang="en-US" altLang="zh-TW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考試分發</a:t>
            </a:r>
            <a:endParaRPr lang="en-US" altLang="zh-TW" sz="20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師大</a:t>
            </a:r>
            <a:r>
              <a:rPr lang="zh-TW" altLang="en-US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附中</a:t>
            </a:r>
            <a:endParaRPr lang="en-US" altLang="zh-TW" sz="12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政大附中</a:t>
            </a:r>
            <a:endParaRPr lang="en-US" altLang="zh-TW" sz="12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圓角矩形 20"/>
          <p:cNvSpPr>
            <a:spLocks noChangeArrowheads="1"/>
          </p:cNvSpPr>
          <p:nvPr/>
        </p:nvSpPr>
        <p:spPr bwMode="auto">
          <a:xfrm>
            <a:off x="6732240" y="2704122"/>
            <a:ext cx="1548000" cy="900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2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特色招生</a:t>
            </a:r>
          </a:p>
          <a:p>
            <a:pPr algn="ctr" eaLnBrk="1" hangingPunct="1">
              <a:defRPr/>
            </a:pPr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甄選入學</a:t>
            </a:r>
          </a:p>
        </p:txBody>
      </p:sp>
      <p:grpSp>
        <p:nvGrpSpPr>
          <p:cNvPr id="22" name="群組 21"/>
          <p:cNvGrpSpPr/>
          <p:nvPr/>
        </p:nvGrpSpPr>
        <p:grpSpPr>
          <a:xfrm>
            <a:off x="5796136" y="1916832"/>
            <a:ext cx="1656184" cy="823194"/>
            <a:chOff x="5796136" y="1844824"/>
            <a:chExt cx="1656184" cy="823194"/>
          </a:xfrm>
        </p:grpSpPr>
        <p:cxnSp>
          <p:nvCxnSpPr>
            <p:cNvPr id="23" name="直線單箭頭接點 22"/>
            <p:cNvCxnSpPr/>
            <p:nvPr/>
          </p:nvCxnSpPr>
          <p:spPr>
            <a:xfrm>
              <a:off x="6614643" y="1844824"/>
              <a:ext cx="0" cy="350836"/>
            </a:xfrm>
            <a:prstGeom prst="straightConnector1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4" name="直線接點 23"/>
            <p:cNvCxnSpPr/>
            <p:nvPr/>
          </p:nvCxnSpPr>
          <p:spPr>
            <a:xfrm>
              <a:off x="5796136" y="2217748"/>
              <a:ext cx="1656000" cy="0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5" name="直線單箭頭接點 24"/>
            <p:cNvCxnSpPr/>
            <p:nvPr/>
          </p:nvCxnSpPr>
          <p:spPr>
            <a:xfrm>
              <a:off x="7452320" y="2217890"/>
              <a:ext cx="0" cy="432000"/>
            </a:xfrm>
            <a:prstGeom prst="straightConnector1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6" name="直線單箭頭接點 25"/>
            <p:cNvCxnSpPr/>
            <p:nvPr/>
          </p:nvCxnSpPr>
          <p:spPr>
            <a:xfrm>
              <a:off x="5832048" y="2236018"/>
              <a:ext cx="0" cy="432000"/>
            </a:xfrm>
            <a:prstGeom prst="straightConnector1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7" name="圓角矩形 26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8172496" y="4365502"/>
            <a:ext cx="864000" cy="648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藝才班</a:t>
            </a:r>
            <a:endParaRPr lang="en-US" altLang="zh-TW" sz="1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9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美術、音樂</a:t>
            </a:r>
            <a:endParaRPr lang="en-US" altLang="zh-TW" sz="9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9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舞蹈、戲劇</a:t>
            </a:r>
          </a:p>
        </p:txBody>
      </p:sp>
      <p:sp>
        <p:nvSpPr>
          <p:cNvPr id="28" name="圓角矩形 27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7020272" y="4365502"/>
            <a:ext cx="864000" cy="648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科學班</a:t>
            </a:r>
            <a:endParaRPr lang="en-US" altLang="zh-TW" sz="1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圓角矩形 28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5796136" y="4365502"/>
            <a:ext cx="864000" cy="648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體育班</a:t>
            </a:r>
            <a:endParaRPr lang="en-US" altLang="zh-TW" sz="1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0" name="群組 29"/>
          <p:cNvGrpSpPr/>
          <p:nvPr/>
        </p:nvGrpSpPr>
        <p:grpSpPr>
          <a:xfrm>
            <a:off x="4896448" y="3629952"/>
            <a:ext cx="3708000" cy="334163"/>
            <a:chOff x="4896448" y="3557944"/>
            <a:chExt cx="3708000" cy="334163"/>
          </a:xfrm>
        </p:grpSpPr>
        <p:cxnSp>
          <p:nvCxnSpPr>
            <p:cNvPr id="31" name="直線單箭頭接點 30"/>
            <p:cNvCxnSpPr/>
            <p:nvPr/>
          </p:nvCxnSpPr>
          <p:spPr>
            <a:xfrm>
              <a:off x="7524328" y="3557944"/>
              <a:ext cx="0" cy="288000"/>
            </a:xfrm>
            <a:prstGeom prst="straightConnector1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2" name="直線接點 31"/>
            <p:cNvCxnSpPr/>
            <p:nvPr/>
          </p:nvCxnSpPr>
          <p:spPr>
            <a:xfrm flipV="1">
              <a:off x="4896448" y="3892106"/>
              <a:ext cx="3708000" cy="1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cxnSp>
        <p:nvCxnSpPr>
          <p:cNvPr id="33" name="直線單箭頭接點 32"/>
          <p:cNvCxnSpPr/>
          <p:nvPr/>
        </p:nvCxnSpPr>
        <p:spPr>
          <a:xfrm>
            <a:off x="8604448" y="3946174"/>
            <a:ext cx="0" cy="432000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4" name="直線單箭頭接點 33"/>
          <p:cNvCxnSpPr/>
          <p:nvPr/>
        </p:nvCxnSpPr>
        <p:spPr>
          <a:xfrm>
            <a:off x="7464240" y="3946174"/>
            <a:ext cx="0" cy="432000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直線單箭頭接點 34"/>
          <p:cNvCxnSpPr/>
          <p:nvPr/>
        </p:nvCxnSpPr>
        <p:spPr>
          <a:xfrm>
            <a:off x="6252070" y="3946174"/>
            <a:ext cx="0" cy="432000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6" name="直線單箭頭接點 35"/>
          <p:cNvCxnSpPr/>
          <p:nvPr/>
        </p:nvCxnSpPr>
        <p:spPr>
          <a:xfrm>
            <a:off x="4896036" y="3946174"/>
            <a:ext cx="0" cy="432000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7" name="圓角矩形 36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6444208" y="5185720"/>
            <a:ext cx="864000" cy="648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中正</a:t>
            </a:r>
            <a:endParaRPr lang="en-US" altLang="zh-TW" sz="1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預校</a:t>
            </a:r>
          </a:p>
        </p:txBody>
      </p:sp>
      <p:sp>
        <p:nvSpPr>
          <p:cNvPr id="38" name="圓角矩形 37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7596336" y="5185720"/>
            <a:ext cx="864000" cy="648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七年</a:t>
            </a:r>
            <a:endParaRPr lang="en-US" altLang="zh-TW" sz="1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一貫制</a:t>
            </a:r>
          </a:p>
        </p:txBody>
      </p:sp>
      <p:cxnSp>
        <p:nvCxnSpPr>
          <p:cNvPr id="39" name="直線單箭頭接點 38"/>
          <p:cNvCxnSpPr/>
          <p:nvPr/>
        </p:nvCxnSpPr>
        <p:spPr>
          <a:xfrm>
            <a:off x="6876208" y="3964114"/>
            <a:ext cx="0" cy="1204229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0" name="直線單箭頭接點 39"/>
          <p:cNvCxnSpPr/>
          <p:nvPr/>
        </p:nvCxnSpPr>
        <p:spPr>
          <a:xfrm>
            <a:off x="8028336" y="3964114"/>
            <a:ext cx="0" cy="1204229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41" name="群組 40"/>
          <p:cNvGrpSpPr/>
          <p:nvPr/>
        </p:nvGrpSpPr>
        <p:grpSpPr>
          <a:xfrm>
            <a:off x="899591" y="1916832"/>
            <a:ext cx="1701708" cy="792040"/>
            <a:chOff x="899591" y="1844824"/>
            <a:chExt cx="1701708" cy="792040"/>
          </a:xfrm>
        </p:grpSpPr>
        <p:cxnSp>
          <p:nvCxnSpPr>
            <p:cNvPr id="42" name="直線接點 41"/>
            <p:cNvCxnSpPr/>
            <p:nvPr/>
          </p:nvCxnSpPr>
          <p:spPr>
            <a:xfrm flipH="1">
              <a:off x="899591" y="2204864"/>
              <a:ext cx="1701708" cy="14542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3" name="直線單箭頭接點 42"/>
            <p:cNvCxnSpPr/>
            <p:nvPr/>
          </p:nvCxnSpPr>
          <p:spPr>
            <a:xfrm>
              <a:off x="2583212" y="2204864"/>
              <a:ext cx="0" cy="432000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4" name="直線單箭頭接點 43"/>
            <p:cNvCxnSpPr/>
            <p:nvPr/>
          </p:nvCxnSpPr>
          <p:spPr>
            <a:xfrm>
              <a:off x="1737072" y="1844824"/>
              <a:ext cx="0" cy="396137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5" name="直線單箭頭接點 44"/>
            <p:cNvCxnSpPr/>
            <p:nvPr/>
          </p:nvCxnSpPr>
          <p:spPr>
            <a:xfrm>
              <a:off x="899591" y="2204864"/>
              <a:ext cx="0" cy="432000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46" name="矩形 45"/>
          <p:cNvSpPr/>
          <p:nvPr/>
        </p:nvSpPr>
        <p:spPr>
          <a:xfrm>
            <a:off x="5016823" y="1052736"/>
            <a:ext cx="29546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5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特色招生</a:t>
            </a:r>
          </a:p>
        </p:txBody>
      </p:sp>
      <p:cxnSp>
        <p:nvCxnSpPr>
          <p:cNvPr id="47" name="直線接點 46"/>
          <p:cNvCxnSpPr/>
          <p:nvPr/>
        </p:nvCxnSpPr>
        <p:spPr>
          <a:xfrm>
            <a:off x="5440646" y="1916832"/>
            <a:ext cx="2107009" cy="0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>
            <a:off x="283072" y="1052736"/>
            <a:ext cx="29546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5400" b="1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免試入學</a:t>
            </a:r>
          </a:p>
        </p:txBody>
      </p:sp>
      <p:cxnSp>
        <p:nvCxnSpPr>
          <p:cNvPr id="50" name="直線接點 49"/>
          <p:cNvCxnSpPr/>
          <p:nvPr/>
        </p:nvCxnSpPr>
        <p:spPr>
          <a:xfrm>
            <a:off x="683568" y="1913806"/>
            <a:ext cx="2107009" cy="0"/>
          </a:xfrm>
          <a:prstGeom prst="line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51" name="群組 50"/>
          <p:cNvGrpSpPr/>
          <p:nvPr/>
        </p:nvGrpSpPr>
        <p:grpSpPr>
          <a:xfrm>
            <a:off x="1287244" y="3573016"/>
            <a:ext cx="1700580" cy="694162"/>
            <a:chOff x="1287244" y="3557944"/>
            <a:chExt cx="1700580" cy="694162"/>
          </a:xfrm>
        </p:grpSpPr>
        <p:cxnSp>
          <p:nvCxnSpPr>
            <p:cNvPr id="52" name="直線單箭頭接點 51"/>
            <p:cNvCxnSpPr/>
            <p:nvPr/>
          </p:nvCxnSpPr>
          <p:spPr>
            <a:xfrm>
              <a:off x="1305156" y="3892106"/>
              <a:ext cx="0" cy="360000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直線接點 52"/>
            <p:cNvCxnSpPr/>
            <p:nvPr/>
          </p:nvCxnSpPr>
          <p:spPr>
            <a:xfrm>
              <a:off x="1287244" y="3892106"/>
              <a:ext cx="1700580" cy="0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4" name="直線單箭頭接點 53"/>
            <p:cNvCxnSpPr/>
            <p:nvPr/>
          </p:nvCxnSpPr>
          <p:spPr>
            <a:xfrm>
              <a:off x="2987824" y="3892106"/>
              <a:ext cx="0" cy="360000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7" name="直線單箭頭接點 56"/>
            <p:cNvCxnSpPr/>
            <p:nvPr/>
          </p:nvCxnSpPr>
          <p:spPr>
            <a:xfrm>
              <a:off x="2583212" y="3557944"/>
              <a:ext cx="0" cy="288000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58" name="圓角矩形 57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139952" y="5373216"/>
            <a:ext cx="1512168" cy="432048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實用技能學程</a:t>
            </a:r>
          </a:p>
        </p:txBody>
      </p:sp>
      <p:sp>
        <p:nvSpPr>
          <p:cNvPr id="62" name="圓角矩形 61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139952" y="4365104"/>
            <a:ext cx="1512168" cy="432048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專業群科</a:t>
            </a:r>
          </a:p>
        </p:txBody>
      </p:sp>
      <p:sp>
        <p:nvSpPr>
          <p:cNvPr id="68" name="圓角矩形 67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139952" y="4869160"/>
            <a:ext cx="1512168" cy="432048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技藝績優甄選</a:t>
            </a:r>
          </a:p>
        </p:txBody>
      </p:sp>
      <p:sp>
        <p:nvSpPr>
          <p:cNvPr id="69" name="圓角矩形 68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139952" y="5877272"/>
            <a:ext cx="1512168" cy="432048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1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產業特殊需求</a:t>
            </a:r>
          </a:p>
        </p:txBody>
      </p:sp>
      <p:sp>
        <p:nvSpPr>
          <p:cNvPr id="70" name="矩形 69">
            <a:hlinkClick r:id="rId4" action="ppaction://hlinksldjump"/>
          </p:cNvPr>
          <p:cNvSpPr/>
          <p:nvPr/>
        </p:nvSpPr>
        <p:spPr>
          <a:xfrm>
            <a:off x="2249613" y="4797152"/>
            <a:ext cx="989373" cy="14927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公立</a:t>
            </a:r>
            <a:endParaRPr lang="en-US" altLang="zh-TW" sz="1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丹鳳高中</a:t>
            </a:r>
            <a:endParaRPr lang="en-US" altLang="zh-TW" sz="11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新莊高中</a:t>
            </a:r>
            <a:endParaRPr lang="en-US" altLang="zh-TW" sz="11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泰山高中</a:t>
            </a:r>
            <a:endParaRPr lang="en-US" altLang="zh-TW" sz="11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林口高中</a:t>
            </a:r>
            <a:endParaRPr lang="en-US" altLang="zh-TW" sz="11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三重高中</a:t>
            </a:r>
            <a:endParaRPr lang="en-US" altLang="zh-TW" sz="11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1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三重商</a:t>
            </a:r>
            <a:r>
              <a:rPr lang="zh-TW" altLang="en-US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工</a:t>
            </a:r>
            <a:r>
              <a:rPr lang="en-US" altLang="zh-TW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職</a:t>
            </a:r>
            <a:r>
              <a:rPr lang="en-US" altLang="zh-TW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>
              <a:defRPr/>
            </a:pPr>
            <a:r>
              <a:rPr lang="zh-TW" altLang="en-US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泰山高中</a:t>
            </a:r>
            <a:r>
              <a:rPr lang="en-US" altLang="zh-TW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職</a:t>
            </a:r>
            <a:r>
              <a:rPr lang="en-US" altLang="zh-TW" sz="11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zh-TW" sz="11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1" name="矩形 70">
            <a:hlinkClick r:id="rId4" action="ppaction://hlinksldjump"/>
          </p:cNvPr>
          <p:cNvSpPr/>
          <p:nvPr/>
        </p:nvSpPr>
        <p:spPr>
          <a:xfrm>
            <a:off x="3059832" y="4797152"/>
            <a:ext cx="64633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TW" altLang="en-US" sz="1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私</a:t>
            </a:r>
            <a:r>
              <a:rPr lang="zh-TW" altLang="en-US" sz="1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立</a:t>
            </a:r>
            <a:endParaRPr lang="en-US" altLang="zh-TW" sz="1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12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待確認</a:t>
            </a:r>
            <a:endParaRPr lang="en-US" altLang="zh-TW" sz="1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56" name="群組 75"/>
          <p:cNvGrpSpPr/>
          <p:nvPr/>
        </p:nvGrpSpPr>
        <p:grpSpPr>
          <a:xfrm>
            <a:off x="2961950" y="4029471"/>
            <a:ext cx="5066435" cy="2423865"/>
            <a:chOff x="2971971" y="3933056"/>
            <a:chExt cx="5204351" cy="2520280"/>
          </a:xfrm>
        </p:grpSpPr>
        <p:pic>
          <p:nvPicPr>
            <p:cNvPr id="59" name="Picture 2" descr="D:\01姊姊\09圖片資料庫\12插畫\mark\叉\叉03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6792487" y="3933056"/>
              <a:ext cx="792088" cy="792088"/>
            </a:xfrm>
            <a:prstGeom prst="rect">
              <a:avLst/>
            </a:prstGeom>
            <a:noFill/>
          </p:spPr>
        </p:pic>
        <p:pic>
          <p:nvPicPr>
            <p:cNvPr id="60" name="Picture 2" descr="D:\01姊姊\09圖片資料庫\12插畫\mark\叉\叉03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608997" y="3933056"/>
              <a:ext cx="792088" cy="792088"/>
            </a:xfrm>
            <a:prstGeom prst="rect">
              <a:avLst/>
            </a:prstGeom>
            <a:noFill/>
          </p:spPr>
        </p:pic>
        <p:pic>
          <p:nvPicPr>
            <p:cNvPr id="61" name="Picture 2" descr="D:\01姊姊\09圖片資料庫\12插畫\mark\叉\叉03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851920" y="4005064"/>
              <a:ext cx="792088" cy="792088"/>
            </a:xfrm>
            <a:prstGeom prst="rect">
              <a:avLst/>
            </a:prstGeom>
            <a:noFill/>
          </p:spPr>
        </p:pic>
        <p:pic>
          <p:nvPicPr>
            <p:cNvPr id="63" name="Picture 2" descr="D:\01姊姊\09圖片資料庫\12插畫\mark\叉\叉03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851920" y="4581128"/>
              <a:ext cx="792088" cy="792088"/>
            </a:xfrm>
            <a:prstGeom prst="rect">
              <a:avLst/>
            </a:prstGeom>
            <a:noFill/>
          </p:spPr>
        </p:pic>
        <p:pic>
          <p:nvPicPr>
            <p:cNvPr id="64" name="Picture 2" descr="D:\01姊姊\09圖片資料庫\12插畫\mark\叉\叉03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851920" y="5157192"/>
              <a:ext cx="792088" cy="792088"/>
            </a:xfrm>
            <a:prstGeom prst="rect">
              <a:avLst/>
            </a:prstGeom>
            <a:noFill/>
          </p:spPr>
        </p:pic>
        <p:pic>
          <p:nvPicPr>
            <p:cNvPr id="65" name="Picture 2" descr="D:\01姊姊\09圖片資料庫\12插畫\mark\叉\叉03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3851920" y="5661248"/>
              <a:ext cx="792088" cy="792088"/>
            </a:xfrm>
            <a:prstGeom prst="rect">
              <a:avLst/>
            </a:prstGeom>
            <a:noFill/>
          </p:spPr>
        </p:pic>
        <p:pic>
          <p:nvPicPr>
            <p:cNvPr id="66" name="Picture 2" descr="D:\01姊姊\09圖片資料庫\12插畫\mark\叉\叉03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384232" y="4941168"/>
              <a:ext cx="792090" cy="792088"/>
            </a:xfrm>
            <a:prstGeom prst="rect">
              <a:avLst/>
            </a:prstGeom>
            <a:noFill/>
          </p:spPr>
        </p:pic>
        <p:pic>
          <p:nvPicPr>
            <p:cNvPr id="67" name="Picture 2" descr="D:\01姊姊\09圖片資料庫\12插畫\mark\叉\叉03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971971" y="4790421"/>
              <a:ext cx="792088" cy="792088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29783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圓角矩形 187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1668950" y="3396733"/>
            <a:ext cx="1260000" cy="900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 eaLnBrk="1" hangingPunct="1">
              <a:defRPr/>
            </a:pPr>
            <a:r>
              <a:rPr lang="zh-TW" altLang="en-US" sz="36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報名</a:t>
            </a:r>
            <a:endParaRPr lang="en-US" altLang="zh-TW" sz="36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193" name="直線單箭頭接點 192"/>
          <p:cNvCxnSpPr/>
          <p:nvPr/>
        </p:nvCxnSpPr>
        <p:spPr>
          <a:xfrm flipV="1">
            <a:off x="293421" y="3840097"/>
            <a:ext cx="1304781" cy="13272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3" name="群組 2"/>
          <p:cNvGrpSpPr/>
          <p:nvPr/>
        </p:nvGrpSpPr>
        <p:grpSpPr>
          <a:xfrm>
            <a:off x="4744755" y="2277394"/>
            <a:ext cx="1584176" cy="3126963"/>
            <a:chOff x="4744755" y="2277394"/>
            <a:chExt cx="1584176" cy="3126963"/>
          </a:xfrm>
        </p:grpSpPr>
        <p:sp>
          <p:nvSpPr>
            <p:cNvPr id="63" name="圓角矩形 62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5068931" y="2277394"/>
              <a:ext cx="1260000" cy="9000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3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報到</a:t>
              </a:r>
            </a:p>
          </p:txBody>
        </p:sp>
        <p:sp>
          <p:nvSpPr>
            <p:cNvPr id="64" name="圓角矩形 63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5068931" y="4504357"/>
              <a:ext cx="1260000" cy="9000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不報到</a:t>
              </a:r>
            </a:p>
          </p:txBody>
        </p:sp>
        <p:cxnSp>
          <p:nvCxnSpPr>
            <p:cNvPr id="67" name="直線單箭頭接點 66"/>
            <p:cNvCxnSpPr/>
            <p:nvPr/>
          </p:nvCxnSpPr>
          <p:spPr>
            <a:xfrm flipV="1">
              <a:off x="4744755" y="3139243"/>
              <a:ext cx="360000" cy="232470"/>
            </a:xfrm>
            <a:prstGeom prst="straightConnector1">
              <a:avLst/>
            </a:prstGeom>
            <a:ln w="76200"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單箭頭接點 68"/>
            <p:cNvCxnSpPr/>
            <p:nvPr/>
          </p:nvCxnSpPr>
          <p:spPr>
            <a:xfrm>
              <a:off x="4744755" y="4366079"/>
              <a:ext cx="360000" cy="276557"/>
            </a:xfrm>
            <a:prstGeom prst="straightConnector1">
              <a:avLst/>
            </a:prstGeom>
            <a:ln w="76200"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群組 3"/>
          <p:cNvGrpSpPr/>
          <p:nvPr/>
        </p:nvGrpSpPr>
        <p:grpSpPr>
          <a:xfrm>
            <a:off x="6391761" y="4504357"/>
            <a:ext cx="2500719" cy="900000"/>
            <a:chOff x="6391761" y="4504357"/>
            <a:chExt cx="2500719" cy="900000"/>
          </a:xfrm>
        </p:grpSpPr>
        <p:sp>
          <p:nvSpPr>
            <p:cNvPr id="73" name="圓角矩形 72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6732480" y="4504357"/>
              <a:ext cx="2160000" cy="900000"/>
            </a:xfrm>
            <a:prstGeom prst="roundRect">
              <a:avLst>
                <a:gd name="adj" fmla="val 16667"/>
              </a:avLst>
            </a:prstGeom>
            <a:solidFill>
              <a:srgbClr val="009900"/>
            </a:solidFill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其他升學管道</a:t>
              </a:r>
            </a:p>
          </p:txBody>
        </p:sp>
        <p:cxnSp>
          <p:nvCxnSpPr>
            <p:cNvPr id="79" name="直線單箭頭接點 78"/>
            <p:cNvCxnSpPr/>
            <p:nvPr/>
          </p:nvCxnSpPr>
          <p:spPr>
            <a:xfrm>
              <a:off x="6391761" y="4954357"/>
              <a:ext cx="360000" cy="0"/>
            </a:xfrm>
            <a:prstGeom prst="straightConnector1">
              <a:avLst/>
            </a:prstGeom>
            <a:ln w="76200"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群組 15"/>
          <p:cNvGrpSpPr/>
          <p:nvPr/>
        </p:nvGrpSpPr>
        <p:grpSpPr>
          <a:xfrm>
            <a:off x="6351198" y="1340768"/>
            <a:ext cx="2541282" cy="900000"/>
            <a:chOff x="6351198" y="1340768"/>
            <a:chExt cx="2541282" cy="900000"/>
          </a:xfrm>
        </p:grpSpPr>
        <p:sp>
          <p:nvSpPr>
            <p:cNvPr id="72" name="圓角矩形 71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6732480" y="1340768"/>
              <a:ext cx="2160000" cy="9000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不可參加</a:t>
              </a:r>
              <a:endParaRPr lang="en-US" altLang="zh-TW" sz="2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 eaLnBrk="1" hangingPunct="1">
                <a:defRPr/>
              </a:pP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後續</a:t>
              </a:r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升學</a:t>
              </a:r>
              <a:r>
                <a:rPr lang="zh-TW" altLang="en-US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管道</a:t>
              </a:r>
              <a:endPara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81" name="直線單箭頭接點 80"/>
            <p:cNvCxnSpPr/>
            <p:nvPr/>
          </p:nvCxnSpPr>
          <p:spPr>
            <a:xfrm flipV="1">
              <a:off x="6351198" y="1999887"/>
              <a:ext cx="360000" cy="232470"/>
            </a:xfrm>
            <a:prstGeom prst="straightConnector1">
              <a:avLst/>
            </a:prstGeom>
            <a:ln w="76200"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群組 17"/>
          <p:cNvGrpSpPr/>
          <p:nvPr/>
        </p:nvGrpSpPr>
        <p:grpSpPr>
          <a:xfrm>
            <a:off x="6351198" y="2915001"/>
            <a:ext cx="2541282" cy="1481244"/>
            <a:chOff x="6351198" y="2915001"/>
            <a:chExt cx="2541282" cy="1481244"/>
          </a:xfrm>
        </p:grpSpPr>
        <p:cxnSp>
          <p:nvCxnSpPr>
            <p:cNvPr id="76" name="直線單箭頭接點 75"/>
            <p:cNvCxnSpPr/>
            <p:nvPr/>
          </p:nvCxnSpPr>
          <p:spPr>
            <a:xfrm>
              <a:off x="7841774" y="3891031"/>
              <a:ext cx="0" cy="505214"/>
            </a:xfrm>
            <a:prstGeom prst="straightConnector1">
              <a:avLst/>
            </a:prstGeom>
            <a:ln w="76200"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群組 16"/>
            <p:cNvGrpSpPr/>
            <p:nvPr/>
          </p:nvGrpSpPr>
          <p:grpSpPr>
            <a:xfrm>
              <a:off x="6351198" y="2915001"/>
              <a:ext cx="2541282" cy="900000"/>
              <a:chOff x="6351198" y="2915001"/>
              <a:chExt cx="2541282" cy="900000"/>
            </a:xfrm>
          </p:grpSpPr>
          <p:cxnSp>
            <p:nvCxnSpPr>
              <p:cNvPr id="82" name="直線單箭頭接點 81"/>
              <p:cNvCxnSpPr/>
              <p:nvPr/>
            </p:nvCxnSpPr>
            <p:spPr>
              <a:xfrm>
                <a:off x="6351198" y="3226723"/>
                <a:ext cx="360000" cy="276557"/>
              </a:xfrm>
              <a:prstGeom prst="straightConnector1">
                <a:avLst/>
              </a:prstGeom>
              <a:ln w="76200"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圓角矩形 82">
                <a:hlinkClick r:id="rId4" action="ppaction://hlinksldjump"/>
              </p:cNvPr>
              <p:cNvSpPr>
                <a:spLocks noChangeArrowheads="1"/>
              </p:cNvSpPr>
              <p:nvPr/>
            </p:nvSpPr>
            <p:spPr bwMode="auto">
              <a:xfrm>
                <a:off x="6732480" y="2915001"/>
                <a:ext cx="2160000" cy="900000"/>
              </a:xfrm>
              <a:prstGeom prst="roundRect">
                <a:avLst>
                  <a:gd name="adj" fmla="val 16667"/>
                </a:avLst>
              </a:prstGeom>
              <a:ln>
                <a:headEnd/>
                <a:tailEnd/>
              </a:ln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Calibri" pitchFamily="34" charset="0"/>
                    <a:ea typeface="新細明體" pitchFamily="18" charset="-120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Calibri" pitchFamily="34" charset="0"/>
                    <a:ea typeface="新細明體" pitchFamily="18" charset="-120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Calibri" pitchFamily="34" charset="0"/>
                    <a:ea typeface="新細明體" pitchFamily="18" charset="-120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Calibri" pitchFamily="34" charset="0"/>
                    <a:ea typeface="新細明體" pitchFamily="18" charset="-120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Calibri" pitchFamily="34" charset="0"/>
                    <a:ea typeface="新細明體" pitchFamily="18" charset="-12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Calibri" pitchFamily="34" charset="0"/>
                    <a:ea typeface="新細明體" pitchFamily="18" charset="-12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Calibri" pitchFamily="34" charset="0"/>
                    <a:ea typeface="新細明體" pitchFamily="18" charset="-12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Calibri" pitchFamily="34" charset="0"/>
                    <a:ea typeface="新細明體" pitchFamily="18" charset="-12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Calibri" pitchFamily="34" charset="0"/>
                    <a:ea typeface="新細明體" pitchFamily="18" charset="-120"/>
                  </a:defRPr>
                </a:lvl9pPr>
              </a:lstStyle>
              <a:p>
                <a:pPr algn="ctr" eaLnBrk="1" hangingPunct="1">
                  <a:defRPr/>
                </a:pPr>
                <a:r>
                  <a:rPr lang="zh-TW" altLang="en-US" sz="2400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期限內放棄</a:t>
                </a:r>
                <a:endParaRPr lang="en-US" altLang="zh-TW" sz="24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ctr" eaLnBrk="1" hangingPunct="1">
                  <a:defRPr/>
                </a:pPr>
                <a:r>
                  <a:rPr lang="zh-TW" altLang="en-US" sz="2400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錄取資格</a:t>
                </a:r>
              </a:p>
            </p:txBody>
          </p:sp>
        </p:grpSp>
      </p:grpSp>
      <p:grpSp>
        <p:nvGrpSpPr>
          <p:cNvPr id="2" name="群組 1"/>
          <p:cNvGrpSpPr/>
          <p:nvPr/>
        </p:nvGrpSpPr>
        <p:grpSpPr>
          <a:xfrm>
            <a:off x="2928950" y="3365001"/>
            <a:ext cx="1851949" cy="931732"/>
            <a:chOff x="2928950" y="3365001"/>
            <a:chExt cx="1851949" cy="931732"/>
          </a:xfrm>
        </p:grpSpPr>
        <p:sp>
          <p:nvSpPr>
            <p:cNvPr id="189" name="圓角矩形 188">
              <a:hlinkClick r:id="rId4" action="ppaction://hlinksldjump"/>
            </p:cNvPr>
            <p:cNvSpPr>
              <a:spLocks noChangeArrowheads="1"/>
            </p:cNvSpPr>
            <p:nvPr/>
          </p:nvSpPr>
          <p:spPr bwMode="auto">
            <a:xfrm>
              <a:off x="3520899" y="3396733"/>
              <a:ext cx="1260000" cy="9000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Calibri" pitchFamily="34" charset="0"/>
                  <a:ea typeface="新細明體" pitchFamily="18" charset="-120"/>
                </a:defRPr>
              </a:lvl9pPr>
            </a:lstStyle>
            <a:p>
              <a:pPr algn="ctr" eaLnBrk="1" hangingPunct="1">
                <a:defRPr/>
              </a:pPr>
              <a:r>
                <a:rPr lang="zh-TW" altLang="en-US" sz="3600" b="1" dirty="0" smtClean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錄取</a:t>
              </a:r>
            </a:p>
          </p:txBody>
        </p:sp>
        <p:cxnSp>
          <p:nvCxnSpPr>
            <p:cNvPr id="65" name="直線單箭頭接點 64"/>
            <p:cNvCxnSpPr/>
            <p:nvPr/>
          </p:nvCxnSpPr>
          <p:spPr>
            <a:xfrm>
              <a:off x="3006573" y="3846733"/>
              <a:ext cx="504056" cy="3318"/>
            </a:xfrm>
            <a:prstGeom prst="straightConnector1">
              <a:avLst/>
            </a:prstGeom>
            <a:ln w="76200"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字方塊 5"/>
            <p:cNvSpPr txBox="1"/>
            <p:nvPr/>
          </p:nvSpPr>
          <p:spPr>
            <a:xfrm>
              <a:off x="2928950" y="3365001"/>
              <a:ext cx="8438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b="1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通過</a:t>
              </a:r>
            </a:p>
          </p:txBody>
        </p:sp>
      </p:grpSp>
      <p:sp>
        <p:nvSpPr>
          <p:cNvPr id="13" name="文字方塊 12"/>
          <p:cNvSpPr txBox="1"/>
          <p:nvPr/>
        </p:nvSpPr>
        <p:spPr>
          <a:xfrm>
            <a:off x="244395" y="3954905"/>
            <a:ext cx="1267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升學之路</a:t>
            </a:r>
            <a:endParaRPr lang="zh-TW" altLang="en-US" b="1" dirty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6</a:t>
            </a:fld>
            <a:endParaRPr lang="zh-TW" altLang="en-US"/>
          </a:p>
        </p:txBody>
      </p:sp>
      <p:grpSp>
        <p:nvGrpSpPr>
          <p:cNvPr id="11" name="群組 10"/>
          <p:cNvGrpSpPr/>
          <p:nvPr/>
        </p:nvGrpSpPr>
        <p:grpSpPr>
          <a:xfrm>
            <a:off x="2883258" y="44624"/>
            <a:ext cx="3111983" cy="707886"/>
            <a:chOff x="1271477" y="44624"/>
            <a:chExt cx="3111983" cy="707886"/>
          </a:xfrm>
        </p:grpSpPr>
        <p:sp>
          <p:nvSpPr>
            <p:cNvPr id="32" name="矩形 31"/>
            <p:cNvSpPr/>
            <p:nvPr/>
          </p:nvSpPr>
          <p:spPr>
            <a:xfrm>
              <a:off x="1271477" y="116632"/>
              <a:ext cx="104067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sz="24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BiauKai"/>
                </a:rPr>
                <a:t>106</a:t>
              </a:r>
              <a:r>
                <a:rPr lang="zh-TW" altLang="en-US" sz="24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itchFamily="34" charset="-120"/>
                  <a:ea typeface="微軟正黑體" pitchFamily="34" charset="-120"/>
                  <a:cs typeface="BiauKai"/>
                </a:rPr>
                <a:t>年</a:t>
              </a:r>
              <a:endParaRPr lang="zh-TW" altLang="en-US" sz="24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2146950" y="44624"/>
              <a:ext cx="2236510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TW" altLang="en-US" sz="4000" b="1" dirty="0" smtClean="0"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升學流程</a:t>
              </a:r>
              <a:endParaRPr lang="zh-TW" altLang="en-US" sz="4000" b="1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5" name="群組 14"/>
          <p:cNvGrpSpPr/>
          <p:nvPr/>
        </p:nvGrpSpPr>
        <p:grpSpPr>
          <a:xfrm>
            <a:off x="278855" y="2014834"/>
            <a:ext cx="1136663" cy="1845057"/>
            <a:chOff x="141964" y="2487749"/>
            <a:chExt cx="1136663" cy="1845057"/>
          </a:xfrm>
        </p:grpSpPr>
        <p:grpSp>
          <p:nvGrpSpPr>
            <p:cNvPr id="12" name="群組 11"/>
            <p:cNvGrpSpPr/>
            <p:nvPr/>
          </p:nvGrpSpPr>
          <p:grpSpPr>
            <a:xfrm>
              <a:off x="141964" y="2487749"/>
              <a:ext cx="1136663" cy="1845057"/>
              <a:chOff x="701661" y="1066615"/>
              <a:chExt cx="1136663" cy="1845057"/>
            </a:xfrm>
          </p:grpSpPr>
          <p:grpSp>
            <p:nvGrpSpPr>
              <p:cNvPr id="8" name="群組 7"/>
              <p:cNvGrpSpPr/>
              <p:nvPr/>
            </p:nvGrpSpPr>
            <p:grpSpPr>
              <a:xfrm>
                <a:off x="701661" y="1066615"/>
                <a:ext cx="1136663" cy="1845057"/>
                <a:chOff x="2768544" y="1052736"/>
                <a:chExt cx="1436332" cy="2331486"/>
              </a:xfrm>
            </p:grpSpPr>
            <p:sp>
              <p:nvSpPr>
                <p:cNvPr id="5" name="橢圓 4"/>
                <p:cNvSpPr/>
                <p:nvPr/>
              </p:nvSpPr>
              <p:spPr>
                <a:xfrm>
                  <a:off x="2843808" y="1052736"/>
                  <a:ext cx="1296144" cy="1296144"/>
                </a:xfrm>
                <a:prstGeom prst="ellipse">
                  <a:avLst/>
                </a:prstGeom>
                <a:solidFill>
                  <a:srgbClr val="0099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57" name="等腰三角形 56"/>
                <p:cNvSpPr/>
                <p:nvPr/>
              </p:nvSpPr>
              <p:spPr>
                <a:xfrm rot="9887816">
                  <a:off x="3477297" y="2411364"/>
                  <a:ext cx="471333" cy="972858"/>
                </a:xfrm>
                <a:prstGeom prst="triangle">
                  <a:avLst/>
                </a:prstGeom>
                <a:solidFill>
                  <a:srgbClr val="0099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59" name="等腰三角形 58"/>
                <p:cNvSpPr/>
                <p:nvPr/>
              </p:nvSpPr>
              <p:spPr>
                <a:xfrm rot="13750418">
                  <a:off x="2854002" y="2120143"/>
                  <a:ext cx="337318" cy="508234"/>
                </a:xfrm>
                <a:prstGeom prst="triangle">
                  <a:avLst/>
                </a:prstGeom>
                <a:solidFill>
                  <a:srgbClr val="0099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60" name="等腰三角形 59"/>
                <p:cNvSpPr/>
                <p:nvPr/>
              </p:nvSpPr>
              <p:spPr>
                <a:xfrm rot="8116465">
                  <a:off x="3733543" y="2073850"/>
                  <a:ext cx="471333" cy="720080"/>
                </a:xfrm>
                <a:prstGeom prst="triangle">
                  <a:avLst/>
                </a:prstGeom>
                <a:solidFill>
                  <a:srgbClr val="0099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61" name="等腰三角形 60"/>
                <p:cNvSpPr/>
                <p:nvPr/>
              </p:nvSpPr>
              <p:spPr>
                <a:xfrm rot="11062391">
                  <a:off x="3046386" y="2363687"/>
                  <a:ext cx="471333" cy="822917"/>
                </a:xfrm>
                <a:prstGeom prst="triangle">
                  <a:avLst/>
                </a:prstGeom>
                <a:solidFill>
                  <a:srgbClr val="0099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>
                  <a:off x="3177743" y="2236018"/>
                  <a:ext cx="581124" cy="413872"/>
                </a:xfrm>
                <a:prstGeom prst="rect">
                  <a:avLst/>
                </a:prstGeom>
                <a:solidFill>
                  <a:srgbClr val="0099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sp>
            <p:nvSpPr>
              <p:cNvPr id="9" name="文字方塊 8"/>
              <p:cNvSpPr txBox="1"/>
              <p:nvPr/>
            </p:nvSpPr>
            <p:spPr>
              <a:xfrm>
                <a:off x="1013183" y="1192350"/>
                <a:ext cx="763624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2800" b="1" dirty="0" smtClean="0">
                    <a:solidFill>
                      <a:schemeClr val="bg1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學生</a:t>
                </a:r>
                <a:endParaRPr lang="zh-TW" altLang="en-US" sz="2800" b="1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sp>
          <p:nvSpPr>
            <p:cNvPr id="14" name="橢圓 13"/>
            <p:cNvSpPr/>
            <p:nvPr/>
          </p:nvSpPr>
          <p:spPr>
            <a:xfrm>
              <a:off x="395536" y="4077072"/>
              <a:ext cx="163565" cy="112619"/>
            </a:xfrm>
            <a:prstGeom prst="ellipse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6" name="橢圓 35"/>
            <p:cNvSpPr/>
            <p:nvPr/>
          </p:nvSpPr>
          <p:spPr>
            <a:xfrm>
              <a:off x="881288" y="4172693"/>
              <a:ext cx="163565" cy="112619"/>
            </a:xfrm>
            <a:prstGeom prst="ellipse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6261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7</a:t>
            </a:fld>
            <a:endParaRPr lang="zh-TW" altLang="en-US"/>
          </a:p>
        </p:txBody>
      </p:sp>
      <p:sp>
        <p:nvSpPr>
          <p:cNvPr id="7" name="WordArt 8"/>
          <p:cNvSpPr>
            <a:spLocks noChangeArrowheads="1" noChangeShapeType="1" noTextEdit="1"/>
          </p:cNvSpPr>
          <p:nvPr/>
        </p:nvSpPr>
        <p:spPr bwMode="auto">
          <a:xfrm>
            <a:off x="251520" y="2924944"/>
            <a:ext cx="8563683" cy="331236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285"/>
              </a:avLst>
            </a:prstTxWarp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7200" b="1" kern="10" spc="50" dirty="0" smtClean="0">
                <a:ln w="1143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特色招生</a:t>
            </a:r>
            <a:endParaRPr lang="en-US" altLang="zh-TW" sz="7200" b="1" kern="10" spc="50" dirty="0" smtClean="0">
              <a:ln w="1143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7200" b="1" kern="10" spc="50" dirty="0">
                <a:ln w="1143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甄選入學</a:t>
            </a:r>
            <a:r>
              <a:rPr lang="zh-TW" altLang="en-US" sz="7200" b="1" kern="10" spc="50" dirty="0" smtClean="0">
                <a:ln w="1143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、考試分發入學</a:t>
            </a:r>
            <a:endParaRPr lang="en-US" altLang="zh-TW" sz="7200" b="1" kern="10" spc="50" dirty="0" smtClean="0">
              <a:ln w="1143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7200" b="1" kern="10" spc="50" dirty="0" smtClean="0">
                <a:ln w="1143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管道簡介</a:t>
            </a:r>
            <a:endParaRPr lang="zh-TW" altLang="en-US" sz="7200" b="1" kern="10" spc="50" dirty="0">
              <a:ln w="1143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8932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字方塊 20"/>
          <p:cNvSpPr txBox="1"/>
          <p:nvPr/>
        </p:nvSpPr>
        <p:spPr>
          <a:xfrm rot="20828649">
            <a:off x="1729425" y="2436594"/>
            <a:ext cx="1477824" cy="783193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TW" altLang="en-US" sz="20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管道一</a:t>
            </a:r>
            <a:endParaRPr lang="en-US" altLang="zh-TW" sz="2000" b="1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術科測驗</a:t>
            </a:r>
            <a:endParaRPr lang="en-US" altLang="zh-TW" sz="1100" dirty="0" smtClean="0">
              <a:solidFill>
                <a:schemeClr val="tx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投影片編號版面配置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8</a:t>
            </a:fld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539856" y="188640"/>
            <a:ext cx="1093633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6000" spc="50" dirty="0" smtClean="0">
                <a:ln w="5715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藝才班</a:t>
            </a:r>
            <a:endParaRPr lang="zh-TW" altLang="en-US" sz="6000" spc="50" dirty="0">
              <a:ln w="5715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華康新綜藝體" panose="040B0709000000000000" pitchFamily="81" charset="-120"/>
              <a:ea typeface="華康新綜藝體" panose="040B0709000000000000" pitchFamily="81" charset="-120"/>
            </a:endParaRPr>
          </a:p>
        </p:txBody>
      </p:sp>
      <p:sp>
        <p:nvSpPr>
          <p:cNvPr id="24" name="圓角矩形 23"/>
          <p:cNvSpPr>
            <a:spLocks noChangeArrowheads="1"/>
          </p:cNvSpPr>
          <p:nvPr/>
        </p:nvSpPr>
        <p:spPr bwMode="auto">
          <a:xfrm>
            <a:off x="4212088" y="202009"/>
            <a:ext cx="3730048" cy="1417791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藝才班         </a:t>
            </a:r>
            <a:endParaRPr lang="en-US" altLang="zh-TW" sz="44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5267112" y="1071123"/>
            <a:ext cx="1620000" cy="360000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具備藝術專長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39" name="群組 38"/>
          <p:cNvGrpSpPr/>
          <p:nvPr/>
        </p:nvGrpSpPr>
        <p:grpSpPr>
          <a:xfrm>
            <a:off x="3347864" y="1560040"/>
            <a:ext cx="1152000" cy="1003777"/>
            <a:chOff x="3203976" y="1560040"/>
            <a:chExt cx="1152000" cy="1003777"/>
          </a:xfrm>
        </p:grpSpPr>
        <p:sp>
          <p:nvSpPr>
            <p:cNvPr id="6" name="文字方塊 5"/>
            <p:cNvSpPr txBox="1"/>
            <p:nvPr/>
          </p:nvSpPr>
          <p:spPr>
            <a:xfrm>
              <a:off x="3203976" y="1916831"/>
              <a:ext cx="1152000" cy="646986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zh-TW" altLang="en-US" sz="32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音樂</a:t>
              </a:r>
              <a:endPara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0" name="向下箭號 29"/>
            <p:cNvSpPr/>
            <p:nvPr/>
          </p:nvSpPr>
          <p:spPr>
            <a:xfrm rot="1950374">
              <a:off x="3635976" y="1560040"/>
              <a:ext cx="288000" cy="288000"/>
            </a:xfrm>
            <a:prstGeom prst="down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40" name="群組 39"/>
          <p:cNvGrpSpPr/>
          <p:nvPr/>
        </p:nvGrpSpPr>
        <p:grpSpPr>
          <a:xfrm>
            <a:off x="7740480" y="1558456"/>
            <a:ext cx="1152000" cy="1005361"/>
            <a:chOff x="7452320" y="1558456"/>
            <a:chExt cx="1152000" cy="1005361"/>
          </a:xfrm>
        </p:grpSpPr>
        <p:sp>
          <p:nvSpPr>
            <p:cNvPr id="8" name="文字方塊 7"/>
            <p:cNvSpPr txBox="1"/>
            <p:nvPr/>
          </p:nvSpPr>
          <p:spPr>
            <a:xfrm>
              <a:off x="7452320" y="1916831"/>
              <a:ext cx="1152000" cy="646986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zh-TW" altLang="en-US" sz="32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戲劇</a:t>
              </a:r>
              <a:endPara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1" name="向下箭號 30"/>
            <p:cNvSpPr/>
            <p:nvPr/>
          </p:nvSpPr>
          <p:spPr>
            <a:xfrm rot="8964567" flipH="1" flipV="1">
              <a:off x="7884320" y="1558456"/>
              <a:ext cx="288000" cy="288000"/>
            </a:xfrm>
            <a:prstGeom prst="down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8" name="群組 37"/>
          <p:cNvGrpSpPr/>
          <p:nvPr/>
        </p:nvGrpSpPr>
        <p:grpSpPr>
          <a:xfrm>
            <a:off x="4788024" y="1628832"/>
            <a:ext cx="1152000" cy="934985"/>
            <a:chOff x="4644136" y="1628832"/>
            <a:chExt cx="1152000" cy="934985"/>
          </a:xfrm>
        </p:grpSpPr>
        <p:sp>
          <p:nvSpPr>
            <p:cNvPr id="7" name="文字方塊 6"/>
            <p:cNvSpPr txBox="1"/>
            <p:nvPr/>
          </p:nvSpPr>
          <p:spPr>
            <a:xfrm>
              <a:off x="4644136" y="1916831"/>
              <a:ext cx="1152000" cy="646986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zh-TW" altLang="en-US" sz="32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美術</a:t>
              </a:r>
              <a:endPara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2" name="向下箭號 31"/>
            <p:cNvSpPr/>
            <p:nvPr/>
          </p:nvSpPr>
          <p:spPr>
            <a:xfrm rot="10800000" flipH="1" flipV="1">
              <a:off x="5076136" y="1628832"/>
              <a:ext cx="288000" cy="288000"/>
            </a:xfrm>
            <a:prstGeom prst="down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37" name="群組 36"/>
          <p:cNvGrpSpPr/>
          <p:nvPr/>
        </p:nvGrpSpPr>
        <p:grpSpPr>
          <a:xfrm>
            <a:off x="6262277" y="1628832"/>
            <a:ext cx="1152000" cy="934985"/>
            <a:chOff x="6012160" y="1628832"/>
            <a:chExt cx="1152000" cy="934985"/>
          </a:xfrm>
        </p:grpSpPr>
        <p:sp>
          <p:nvSpPr>
            <p:cNvPr id="9" name="文字方塊 8"/>
            <p:cNvSpPr txBox="1"/>
            <p:nvPr/>
          </p:nvSpPr>
          <p:spPr>
            <a:xfrm>
              <a:off x="6012160" y="1916831"/>
              <a:ext cx="1152000" cy="646986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zh-TW" altLang="en-US" sz="32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舞蹈</a:t>
              </a:r>
              <a:endPara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3" name="向下箭號 32"/>
            <p:cNvSpPr/>
            <p:nvPr/>
          </p:nvSpPr>
          <p:spPr>
            <a:xfrm rot="10800000" flipH="1" flipV="1">
              <a:off x="6444160" y="1628832"/>
              <a:ext cx="288000" cy="288000"/>
            </a:xfrm>
            <a:prstGeom prst="down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4" name="文字方塊 33"/>
          <p:cNvSpPr txBox="1"/>
          <p:nvPr/>
        </p:nvSpPr>
        <p:spPr>
          <a:xfrm>
            <a:off x="4267459" y="5013176"/>
            <a:ext cx="43924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TW" altLang="en-US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在國中階段獲得政府機關或學術研究機構舉辦之</a:t>
            </a:r>
            <a:r>
              <a:rPr lang="zh-TW" altLang="en-US" b="1" u="sng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國際性或全國性競賽</a:t>
            </a:r>
            <a:r>
              <a:rPr lang="zh-TW" altLang="en-US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表現特別優異</a:t>
            </a:r>
            <a:endParaRPr lang="en-US" altLang="zh-TW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7657883" y="2728952"/>
            <a:ext cx="1594637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專長表演</a:t>
            </a:r>
            <a:endParaRPr lang="en-US" altLang="zh-TW" sz="17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口語表達</a:t>
            </a:r>
            <a:endParaRPr lang="en-US" altLang="zh-TW" sz="17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961603" y="2728952"/>
            <a:ext cx="909223" cy="13696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素描</a:t>
            </a:r>
            <a:endParaRPr lang="en-US" altLang="zh-TW" sz="17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水彩</a:t>
            </a:r>
            <a:endParaRPr lang="en-US" altLang="zh-TW" sz="17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水墨</a:t>
            </a:r>
            <a:endParaRPr lang="en-US" altLang="zh-TW" sz="17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書法</a:t>
            </a:r>
            <a:endParaRPr lang="en-US" altLang="zh-TW" sz="1700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275856" y="2728952"/>
            <a:ext cx="216667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主修</a:t>
            </a:r>
            <a:r>
              <a:rPr lang="en-US" altLang="zh-TW" sz="17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7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樂器</a:t>
            </a:r>
            <a:r>
              <a:rPr lang="en-US" altLang="zh-TW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zh-TW" sz="1700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副</a:t>
            </a:r>
            <a:r>
              <a:rPr lang="zh-TW" altLang="en-US" sz="17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修</a:t>
            </a:r>
            <a:r>
              <a:rPr lang="en-US" altLang="zh-TW" sz="17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7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樂器</a:t>
            </a:r>
            <a:r>
              <a:rPr lang="en-US" altLang="zh-TW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視唱</a:t>
            </a:r>
            <a:endParaRPr lang="en-US" altLang="zh-TW" sz="17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聽寫</a:t>
            </a:r>
            <a:endParaRPr lang="en-US" altLang="zh-TW" sz="17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樂理</a:t>
            </a:r>
            <a:r>
              <a:rPr lang="zh-TW" altLang="en-US" sz="17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及基礎和聲</a:t>
            </a:r>
            <a:endParaRPr lang="en-US" altLang="zh-TW" sz="1700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228184" y="2728952"/>
            <a:ext cx="1729301" cy="13696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芭蕾</a:t>
            </a:r>
            <a:endParaRPr lang="en-US" altLang="zh-TW" sz="17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現代舞</a:t>
            </a:r>
            <a:endParaRPr lang="en-US" altLang="zh-TW" sz="17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中國舞</a:t>
            </a:r>
            <a:endParaRPr lang="en-US" altLang="zh-TW" sz="17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17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即興</a:t>
            </a:r>
            <a:r>
              <a:rPr lang="zh-TW" altLang="en-US" sz="17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與創作</a:t>
            </a:r>
            <a:endParaRPr lang="en-US" altLang="zh-TW" sz="1700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563888" y="4437112"/>
            <a:ext cx="51845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教育會考評量結果為入學門檻</a:t>
            </a:r>
            <a:endParaRPr lang="en-US" altLang="zh-TW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2" name="文字方塊 41"/>
          <p:cNvSpPr txBox="1"/>
          <p:nvPr/>
        </p:nvSpPr>
        <p:spPr>
          <a:xfrm rot="20828649">
            <a:off x="2721027" y="5167767"/>
            <a:ext cx="1477824" cy="783193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TW" altLang="en-US" sz="20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管道二</a:t>
            </a:r>
            <a:endParaRPr lang="en-US" altLang="zh-TW" sz="2000" b="1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競賽表現</a:t>
            </a:r>
            <a:endParaRPr lang="en-US" altLang="zh-TW" sz="1100" dirty="0" smtClean="0">
              <a:solidFill>
                <a:schemeClr val="tx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7" name="群組 26"/>
          <p:cNvGrpSpPr/>
          <p:nvPr/>
        </p:nvGrpSpPr>
        <p:grpSpPr>
          <a:xfrm>
            <a:off x="3966690" y="66192"/>
            <a:ext cx="677318" cy="504056"/>
            <a:chOff x="1934095" y="66192"/>
            <a:chExt cx="677318" cy="504056"/>
          </a:xfrm>
        </p:grpSpPr>
        <p:sp>
          <p:nvSpPr>
            <p:cNvPr id="28" name="橢圓形圖說文字 27"/>
            <p:cNvSpPr/>
            <p:nvPr/>
          </p:nvSpPr>
          <p:spPr>
            <a:xfrm flipH="1">
              <a:off x="1934095" y="66192"/>
              <a:ext cx="677318" cy="504056"/>
            </a:xfrm>
            <a:prstGeom prst="wedgeEllipseCallou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" name="文字方塊 28"/>
            <p:cNvSpPr txBox="1"/>
            <p:nvPr/>
          </p:nvSpPr>
          <p:spPr>
            <a:xfrm>
              <a:off x="1993951" y="133554"/>
              <a:ext cx="557606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TW" b="1" dirty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3</a:t>
              </a:r>
              <a:r>
                <a:rPr lang="zh-TW" altLang="en-US" b="1" dirty="0" smtClean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月</a:t>
              </a:r>
              <a:endParaRPr lang="zh-TW" altLang="en-US" b="1" dirty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</p:grpSp>
      <p:sp>
        <p:nvSpPr>
          <p:cNvPr id="2" name="圓角矩形 1"/>
          <p:cNvSpPr/>
          <p:nvPr/>
        </p:nvSpPr>
        <p:spPr>
          <a:xfrm>
            <a:off x="3491882" y="6080522"/>
            <a:ext cx="5472606" cy="588838"/>
          </a:xfrm>
          <a:prstGeom prst="roundRect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b="1" dirty="0" smtClean="0">
                <a:latin typeface="微軟正黑體" pitchFamily="34" charset="-120"/>
                <a:ea typeface="微軟正黑體" pitchFamily="34" charset="-120"/>
              </a:rPr>
              <a:t>校內說明</a:t>
            </a:r>
            <a:r>
              <a:rPr lang="zh-TW" altLang="en-US" sz="2800" b="1" dirty="0">
                <a:latin typeface="微軟正黑體" pitchFamily="34" charset="-120"/>
                <a:ea typeface="微軟正黑體" pitchFamily="34" charset="-120"/>
              </a:rPr>
              <a:t>會</a:t>
            </a:r>
            <a:r>
              <a:rPr lang="zh-TW" altLang="en-US" sz="2800" b="1" dirty="0" smtClean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TW" sz="2800" b="1" dirty="0" smtClean="0">
                <a:latin typeface="微軟正黑體" pitchFamily="34" charset="-120"/>
                <a:ea typeface="微軟正黑體" pitchFamily="34" charset="-120"/>
              </a:rPr>
              <a:t>106</a:t>
            </a:r>
            <a:r>
              <a:rPr lang="zh-TW" altLang="en-US" sz="2800" b="1" dirty="0" smtClean="0">
                <a:latin typeface="微軟正黑體" pitchFamily="34" charset="-120"/>
                <a:ea typeface="微軟正黑體" pitchFamily="34" charset="-120"/>
              </a:rPr>
              <a:t>年</a:t>
            </a:r>
            <a:r>
              <a:rPr lang="en-US" altLang="zh-TW" sz="2800" b="1" dirty="0">
                <a:latin typeface="微軟正黑體" pitchFamily="34" charset="-120"/>
                <a:ea typeface="微軟正黑體" pitchFamily="34" charset="-120"/>
              </a:rPr>
              <a:t>1</a:t>
            </a:r>
            <a:r>
              <a:rPr lang="zh-TW" altLang="en-US" sz="2800" b="1" dirty="0">
                <a:latin typeface="微軟正黑體" pitchFamily="34" charset="-120"/>
                <a:ea typeface="微軟正黑體" pitchFamily="34" charset="-120"/>
              </a:rPr>
              <a:t>月</a:t>
            </a:r>
            <a:r>
              <a:rPr lang="en-US" altLang="zh-TW" sz="2800" b="1" dirty="0">
                <a:latin typeface="微軟正黑體" pitchFamily="34" charset="-120"/>
                <a:ea typeface="微軟正黑體" pitchFamily="34" charset="-120"/>
              </a:rPr>
              <a:t>18</a:t>
            </a:r>
            <a:r>
              <a:rPr lang="zh-TW" altLang="en-US" sz="2800" b="1" dirty="0" smtClean="0">
                <a:latin typeface="微軟正黑體" pitchFamily="34" charset="-120"/>
                <a:ea typeface="微軟正黑體" pitchFamily="34" charset="-120"/>
              </a:rPr>
              <a:t>日</a:t>
            </a:r>
            <a:endParaRPr lang="zh-TW" altLang="en-US" sz="2800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4" name="書卷 (垂直) 3"/>
          <p:cNvSpPr/>
          <p:nvPr/>
        </p:nvSpPr>
        <p:spPr>
          <a:xfrm>
            <a:off x="35496" y="908720"/>
            <a:ext cx="589881" cy="1585954"/>
          </a:xfrm>
          <a:prstGeom prst="verticalScroll">
            <a:avLst/>
          </a:prstGeom>
          <a:solidFill>
            <a:srgbClr val="FFFF0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校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內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團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報</a:t>
            </a:r>
            <a:endParaRPr lang="zh-TW" altLang="en-US" sz="2000" b="1" dirty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72015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字方塊 20"/>
          <p:cNvSpPr txBox="1"/>
          <p:nvPr/>
        </p:nvSpPr>
        <p:spPr>
          <a:xfrm rot="20828649">
            <a:off x="2703069" y="3608858"/>
            <a:ext cx="1728000" cy="900000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TW" altLang="en-US" sz="24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管道一</a:t>
            </a:r>
            <a:endParaRPr lang="en-US" altLang="zh-TW" sz="2400" b="1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甄選錄取</a:t>
            </a:r>
            <a:endParaRPr lang="en-US" altLang="zh-TW" sz="1200" dirty="0" smtClean="0">
              <a:solidFill>
                <a:schemeClr val="tx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投影片編號版面配置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E60B8-D763-40F3-A04E-87D2EFB86029}" type="slidenum">
              <a:rPr lang="zh-TW" altLang="en-US" smtClean="0"/>
              <a:pPr/>
              <a:t>9</a:t>
            </a:fld>
            <a:endParaRPr lang="zh-TW" altLang="en-US"/>
          </a:p>
        </p:txBody>
      </p:sp>
      <p:sp>
        <p:nvSpPr>
          <p:cNvPr id="20" name="矩形 19"/>
          <p:cNvSpPr/>
          <p:nvPr/>
        </p:nvSpPr>
        <p:spPr>
          <a:xfrm>
            <a:off x="526039" y="188640"/>
            <a:ext cx="1093633" cy="28623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TW" altLang="en-US" sz="6000" spc="50" dirty="0" smtClean="0">
                <a:ln w="57150"/>
                <a:solidFill>
                  <a:srgbClr val="990099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華康新綜藝體" panose="040B0709000000000000" pitchFamily="81" charset="-120"/>
                <a:ea typeface="華康新綜藝體" panose="040B0709000000000000" pitchFamily="81" charset="-120"/>
              </a:rPr>
              <a:t>科學班</a:t>
            </a:r>
            <a:endParaRPr lang="zh-TW" altLang="en-US" sz="6000" spc="50" dirty="0">
              <a:ln w="57150"/>
              <a:solidFill>
                <a:srgbClr val="990099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華康新綜藝體" panose="040B0709000000000000" pitchFamily="81" charset="-120"/>
              <a:ea typeface="華康新綜藝體" panose="040B0709000000000000" pitchFamily="81" charset="-120"/>
            </a:endParaRPr>
          </a:p>
        </p:txBody>
      </p:sp>
      <p:sp>
        <p:nvSpPr>
          <p:cNvPr id="24" name="圓角矩形 23"/>
          <p:cNvSpPr>
            <a:spLocks noChangeArrowheads="1"/>
          </p:cNvSpPr>
          <p:nvPr/>
        </p:nvSpPr>
        <p:spPr bwMode="auto">
          <a:xfrm>
            <a:off x="3635896" y="202009"/>
            <a:ext cx="4608512" cy="1417791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itchFamily="34" charset="0"/>
                <a:ea typeface="新細明體" pitchFamily="18" charset="-120"/>
              </a:defRPr>
            </a:lvl9pPr>
          </a:lstStyle>
          <a:p>
            <a:pPr algn="ctr">
              <a:defRPr/>
            </a:pP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科學班         </a:t>
            </a:r>
            <a:endParaRPr lang="en-US" altLang="zh-TW" sz="44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6372200" y="1052736"/>
            <a:ext cx="1620000" cy="360000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具備科學潛能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47" name="群組 46"/>
          <p:cNvGrpSpPr/>
          <p:nvPr/>
        </p:nvGrpSpPr>
        <p:grpSpPr>
          <a:xfrm>
            <a:off x="2843808" y="1619799"/>
            <a:ext cx="1980000" cy="1450967"/>
            <a:chOff x="2843808" y="1619799"/>
            <a:chExt cx="1980000" cy="1450967"/>
          </a:xfrm>
        </p:grpSpPr>
        <p:sp>
          <p:nvSpPr>
            <p:cNvPr id="7" name="文字方塊 6"/>
            <p:cNvSpPr txBox="1"/>
            <p:nvPr/>
          </p:nvSpPr>
          <p:spPr>
            <a:xfrm>
              <a:off x="2843808" y="1918766"/>
              <a:ext cx="1980000" cy="1152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zh-TW" altLang="en-US" sz="32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建國中學</a:t>
              </a:r>
              <a:endParaRPr lang="en-US" altLang="zh-TW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2" name="向下箭號 31"/>
            <p:cNvSpPr/>
            <p:nvPr/>
          </p:nvSpPr>
          <p:spPr>
            <a:xfrm rot="10800000" flipH="1" flipV="1">
              <a:off x="3689809" y="1619799"/>
              <a:ext cx="288000" cy="288000"/>
            </a:xfrm>
            <a:prstGeom prst="down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48" name="群組 47"/>
          <p:cNvGrpSpPr/>
          <p:nvPr/>
        </p:nvGrpSpPr>
        <p:grpSpPr>
          <a:xfrm>
            <a:off x="4921980" y="1619800"/>
            <a:ext cx="1944000" cy="1450966"/>
            <a:chOff x="4860032" y="1619800"/>
            <a:chExt cx="1944000" cy="1450966"/>
          </a:xfrm>
        </p:grpSpPr>
        <p:sp>
          <p:nvSpPr>
            <p:cNvPr id="9" name="文字方塊 8"/>
            <p:cNvSpPr txBox="1"/>
            <p:nvPr/>
          </p:nvSpPr>
          <p:spPr>
            <a:xfrm>
              <a:off x="4860032" y="1918766"/>
              <a:ext cx="1944000" cy="1152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zh-TW" altLang="en-US" sz="32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師大附中</a:t>
              </a:r>
            </a:p>
          </p:txBody>
        </p:sp>
        <p:sp>
          <p:nvSpPr>
            <p:cNvPr id="33" name="向下箭號 32"/>
            <p:cNvSpPr/>
            <p:nvPr/>
          </p:nvSpPr>
          <p:spPr>
            <a:xfrm rot="10800000" flipH="1" flipV="1">
              <a:off x="5688032" y="1619800"/>
              <a:ext cx="288000" cy="288000"/>
            </a:xfrm>
            <a:prstGeom prst="down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42" name="文字方塊 41"/>
          <p:cNvSpPr txBox="1"/>
          <p:nvPr/>
        </p:nvSpPr>
        <p:spPr>
          <a:xfrm rot="20828649">
            <a:off x="2703069" y="5372377"/>
            <a:ext cx="1728000" cy="900000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zh-TW" altLang="en-US" sz="24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管道二</a:t>
            </a:r>
            <a:endParaRPr lang="en-US" altLang="zh-TW" sz="2400" b="1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直接錄取</a:t>
            </a:r>
            <a:endParaRPr lang="en-US" altLang="zh-TW" sz="1200" dirty="0" smtClean="0">
              <a:solidFill>
                <a:schemeClr val="tx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3" name="文字方塊 42"/>
          <p:cNvSpPr txBox="1"/>
          <p:nvPr/>
        </p:nvSpPr>
        <p:spPr>
          <a:xfrm>
            <a:off x="3907216" y="1052736"/>
            <a:ext cx="2320968" cy="360000"/>
          </a:xfrm>
          <a:prstGeom prst="rect">
            <a:avLst/>
          </a:prstGeom>
          <a:solidFill>
            <a:srgbClr val="0070C0"/>
          </a:solidFill>
          <a:ln w="28575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</a:rPr>
              <a:t>數學、自然成績優異</a:t>
            </a:r>
            <a:endParaRPr lang="zh-TW" altLang="en-US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grpSp>
        <p:nvGrpSpPr>
          <p:cNvPr id="49" name="群組 48"/>
          <p:cNvGrpSpPr/>
          <p:nvPr/>
        </p:nvGrpSpPr>
        <p:grpSpPr>
          <a:xfrm>
            <a:off x="6964152" y="1619799"/>
            <a:ext cx="1944000" cy="1450967"/>
            <a:chOff x="6964152" y="1619799"/>
            <a:chExt cx="1944000" cy="1450967"/>
          </a:xfrm>
        </p:grpSpPr>
        <p:sp>
          <p:nvSpPr>
            <p:cNvPr id="45" name="文字方塊 44"/>
            <p:cNvSpPr txBox="1"/>
            <p:nvPr/>
          </p:nvSpPr>
          <p:spPr>
            <a:xfrm>
              <a:off x="6964152" y="1918766"/>
              <a:ext cx="1944000" cy="1152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zh-TW" altLang="en-US" sz="32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新竹科學實驗中學</a:t>
              </a:r>
              <a:endPara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6" name="向下箭號 45"/>
            <p:cNvSpPr/>
            <p:nvPr/>
          </p:nvSpPr>
          <p:spPr>
            <a:xfrm rot="10800000" flipH="1" flipV="1">
              <a:off x="7792152" y="1619799"/>
              <a:ext cx="288000" cy="283585"/>
            </a:xfrm>
            <a:prstGeom prst="downArrow">
              <a:avLst/>
            </a:prstGeom>
            <a:solidFill>
              <a:schemeClr val="accent4">
                <a:lumMod val="60000"/>
                <a:lumOff val="40000"/>
              </a:schemeClr>
            </a:solidFill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50" name="矩形 49"/>
          <p:cNvSpPr/>
          <p:nvPr/>
        </p:nvSpPr>
        <p:spPr>
          <a:xfrm>
            <a:off x="4680662" y="3356992"/>
            <a:ext cx="2627642" cy="15388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入班資格審查</a:t>
            </a:r>
            <a:endParaRPr lang="en-US" altLang="zh-TW" sz="28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科學</a:t>
            </a:r>
            <a:r>
              <a:rPr lang="zh-TW" altLang="en-US" sz="28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能力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鑑定</a:t>
            </a:r>
            <a:endParaRPr lang="en-US" altLang="zh-TW" sz="2800" b="1" dirty="0" smtClean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實驗</a:t>
            </a:r>
            <a:r>
              <a:rPr lang="zh-TW" altLang="en-US" sz="28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作</a:t>
            </a:r>
            <a:endParaRPr lang="en-US" altLang="zh-TW" sz="2800" b="1" dirty="0">
              <a:solidFill>
                <a:schemeClr val="accent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51" name="群組 50"/>
          <p:cNvGrpSpPr/>
          <p:nvPr/>
        </p:nvGrpSpPr>
        <p:grpSpPr>
          <a:xfrm>
            <a:off x="3398033" y="66192"/>
            <a:ext cx="677318" cy="504056"/>
            <a:chOff x="1934095" y="66192"/>
            <a:chExt cx="677318" cy="504056"/>
          </a:xfrm>
        </p:grpSpPr>
        <p:sp>
          <p:nvSpPr>
            <p:cNvPr id="52" name="橢圓形圖說文字 51"/>
            <p:cNvSpPr/>
            <p:nvPr/>
          </p:nvSpPr>
          <p:spPr>
            <a:xfrm flipH="1">
              <a:off x="1934095" y="66192"/>
              <a:ext cx="677318" cy="504056"/>
            </a:xfrm>
            <a:prstGeom prst="wedgeEllipseCallout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文字方塊 52"/>
            <p:cNvSpPr txBox="1"/>
            <p:nvPr/>
          </p:nvSpPr>
          <p:spPr>
            <a:xfrm>
              <a:off x="1993951" y="133554"/>
              <a:ext cx="557606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TW" b="1" dirty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3</a:t>
              </a:r>
              <a:r>
                <a:rPr lang="zh-TW" altLang="en-US" b="1" dirty="0" smtClean="0">
                  <a:solidFill>
                    <a:srgbClr val="990099"/>
                  </a:solidFill>
                  <a:latin typeface="微軟正黑體" pitchFamily="34" charset="-120"/>
                  <a:ea typeface="微軟正黑體" pitchFamily="34" charset="-120"/>
                </a:rPr>
                <a:t>月</a:t>
              </a:r>
              <a:endParaRPr lang="zh-TW" altLang="en-US" b="1" dirty="0">
                <a:solidFill>
                  <a:srgbClr val="990099"/>
                </a:solidFill>
                <a:latin typeface="微軟正黑體" pitchFamily="34" charset="-120"/>
                <a:ea typeface="微軟正黑體" pitchFamily="34" charset="-12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4427984" y="5085184"/>
            <a:ext cx="475252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16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「</a:t>
            </a:r>
            <a:r>
              <a:rPr lang="zh-TW" altLang="en-US" sz="16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國際國中生科學奧林匹亞競賽」</a:t>
            </a:r>
            <a:r>
              <a:rPr lang="zh-TW" altLang="en-US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獲個人銅牌獎（含）以上者。 </a:t>
            </a:r>
            <a:endParaRPr lang="en-US" altLang="zh-TW" sz="1600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16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「</a:t>
            </a:r>
            <a:r>
              <a:rPr lang="zh-TW" altLang="en-US" sz="16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國際數理奧林匹亞競賽」</a:t>
            </a:r>
            <a:r>
              <a:rPr lang="zh-TW" altLang="en-US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獲獎或選訓決賽完成結訓，並獲</a:t>
            </a:r>
            <a:r>
              <a:rPr lang="zh-TW" altLang="en-US" sz="16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保送高中</a:t>
            </a:r>
            <a:r>
              <a:rPr lang="zh-TW" altLang="en-US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資格者。 </a:t>
            </a:r>
            <a:endParaRPr lang="en-US" altLang="zh-TW" sz="1600" dirty="0" smtClean="0">
              <a:solidFill>
                <a:schemeClr val="tx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1600" b="1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「</a:t>
            </a:r>
            <a:r>
              <a:rPr lang="zh-TW" altLang="en-US" sz="1600" b="1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國際科學展覽」</a:t>
            </a:r>
            <a:r>
              <a:rPr lang="zh-TW" altLang="en-US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獲獎或獲選「國際科學展覽」正選代表，並獲</a:t>
            </a:r>
            <a:r>
              <a:rPr lang="zh-TW" altLang="en-US" sz="1600" dirty="0" smtClean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保送</a:t>
            </a:r>
            <a:r>
              <a:rPr lang="zh-TW" altLang="en-US" sz="1600" dirty="0">
                <a:solidFill>
                  <a:schemeClr val="tx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高中資格者</a:t>
            </a:r>
          </a:p>
        </p:txBody>
      </p:sp>
      <p:sp>
        <p:nvSpPr>
          <p:cNvPr id="23" name="書卷 (垂直) 22"/>
          <p:cNvSpPr/>
          <p:nvPr/>
        </p:nvSpPr>
        <p:spPr>
          <a:xfrm>
            <a:off x="35496" y="906942"/>
            <a:ext cx="576064" cy="1585954"/>
          </a:xfrm>
          <a:prstGeom prst="verticalScroll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自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行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 smtClean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報</a:t>
            </a:r>
            <a:endParaRPr lang="en-US" altLang="zh-TW" sz="2000" b="1" dirty="0" smtClean="0">
              <a:solidFill>
                <a:srgbClr val="0000FF"/>
              </a:solidFill>
              <a:latin typeface="微軟正黑體" pitchFamily="34" charset="-120"/>
              <a:ea typeface="微軟正黑體" pitchFamily="34" charset="-120"/>
            </a:endParaRPr>
          </a:p>
          <a:p>
            <a:pPr algn="ctr"/>
            <a:r>
              <a:rPr lang="zh-TW" altLang="en-US" sz="2000" b="1" dirty="0">
                <a:solidFill>
                  <a:srgbClr val="0000FF"/>
                </a:solidFill>
                <a:latin typeface="微軟正黑體" pitchFamily="34" charset="-120"/>
                <a:ea typeface="微軟正黑體" pitchFamily="34" charset="-120"/>
              </a:rPr>
              <a:t>名</a:t>
            </a:r>
          </a:p>
        </p:txBody>
      </p:sp>
    </p:spTree>
    <p:extLst>
      <p:ext uri="{BB962C8B-B14F-4D97-AF65-F5344CB8AC3E}">
        <p14:creationId xmlns:p14="http://schemas.microsoft.com/office/powerpoint/2010/main" val="52289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8165</TotalTime>
  <Words>2466</Words>
  <Application>Microsoft Office PowerPoint</Application>
  <PresentationFormat>如螢幕大小 (4:3)</PresentationFormat>
  <Paragraphs>755</Paragraphs>
  <Slides>34</Slides>
  <Notes>17</Notes>
  <HiddenSlides>2</HiddenSlides>
  <MMClips>0</MMClips>
  <ScaleCrop>false</ScaleCrop>
  <HeadingPairs>
    <vt:vector size="6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34</vt:i4>
      </vt:variant>
    </vt:vector>
  </HeadingPairs>
  <TitlesOfParts>
    <vt:vector size="50" baseType="lpstr">
      <vt:lpstr>BiauKai</vt:lpstr>
      <vt:lpstr>MapInfo Cartographic</vt:lpstr>
      <vt:lpstr>Noto Sans T Chinese Regular</vt:lpstr>
      <vt:lpstr>華康中黑體</vt:lpstr>
      <vt:lpstr>華康中黑體(P)</vt:lpstr>
      <vt:lpstr>華康粗黑體(P)</vt:lpstr>
      <vt:lpstr>華康新綜藝體</vt:lpstr>
      <vt:lpstr>微軟正黑體</vt:lpstr>
      <vt:lpstr>新細明體</vt:lpstr>
      <vt:lpstr>Arial</vt:lpstr>
      <vt:lpstr>Calibri</vt:lpstr>
      <vt:lpstr>Tw Cen MT</vt:lpstr>
      <vt:lpstr>Wingdings</vt:lpstr>
      <vt:lpstr>Office 佈景主題</vt:lpstr>
      <vt:lpstr>1_Office 佈景主題</vt:lpstr>
      <vt:lpstr>2_Office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piglet</cp:lastModifiedBy>
  <cp:revision>524</cp:revision>
  <cp:lastPrinted>2015-12-23T08:49:27Z</cp:lastPrinted>
  <dcterms:created xsi:type="dcterms:W3CDTF">2014-12-26T01:33:46Z</dcterms:created>
  <dcterms:modified xsi:type="dcterms:W3CDTF">2017-01-02T14:06:47Z</dcterms:modified>
</cp:coreProperties>
</file>

<file path=docProps/thumbnail.jpeg>
</file>